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54" y="6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97483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9/2/2023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20528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6659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84070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1410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82835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861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9417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0227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71109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5557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69594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37758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17835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69543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3119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4261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1332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536615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409295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9693077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221397025"/>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&lt;Zach&gt;</a:t>
            </a:r>
          </a:p>
          <a:p>
            <a:r>
              <a:rPr lang="en-US" dirty="0">
                <a:solidFill>
                  <a:schemeClr val="bg2"/>
                </a:solidFill>
                <a:latin typeface="Abadi" panose="020B0604020104020204" pitchFamily="34" charset="0"/>
                <a:ea typeface="SF Pro" pitchFamily="2" charset="0"/>
                <a:cs typeface="SF Pro" pitchFamily="2" charset="0"/>
              </a:rPr>
              <a:t>&lt;9/2/23&gt;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4616" y="1531936"/>
            <a:ext cx="6086007" cy="4351338"/>
          </a:xfrm>
          <a:prstGeom prst="rect">
            <a:avLst/>
          </a:prstGeom>
        </p:spPr>
        <p:txBody>
          <a:bodyPr>
            <a:noAutofit/>
          </a:bodyPr>
          <a:lstStyle/>
          <a:p>
            <a:pPr algn="l"/>
            <a:r>
              <a:rPr lang="en-US" sz="1800" b="0" i="0" dirty="0">
                <a:solidFill>
                  <a:schemeClr val="bg1"/>
                </a:solidFill>
                <a:effectLst/>
                <a:latin typeface="Söhne"/>
              </a:rPr>
              <a:t>In the dataset, we track booster landings with the following labels:</a:t>
            </a:r>
          </a:p>
          <a:p>
            <a:pPr algn="l">
              <a:buFont typeface="Arial" panose="020B0604020202020204" pitchFamily="34" charset="0"/>
              <a:buChar char="•"/>
            </a:pPr>
            <a:r>
              <a:rPr lang="en-US" sz="1800" b="1" i="0" dirty="0">
                <a:solidFill>
                  <a:schemeClr val="bg1"/>
                </a:solidFill>
                <a:effectLst/>
                <a:latin typeface="Söhne"/>
              </a:rPr>
              <a:t>True Ocean</a:t>
            </a:r>
            <a:r>
              <a:rPr lang="en-US" sz="1800" b="0" i="0" dirty="0">
                <a:solidFill>
                  <a:schemeClr val="bg1"/>
                </a:solidFill>
                <a:effectLst/>
                <a:latin typeface="Söhne"/>
              </a:rPr>
              <a:t>: Successful ocean landing.</a:t>
            </a:r>
          </a:p>
          <a:p>
            <a:pPr algn="l">
              <a:buFont typeface="Arial" panose="020B0604020202020204" pitchFamily="34" charset="0"/>
              <a:buChar char="•"/>
            </a:pPr>
            <a:r>
              <a:rPr lang="en-US" sz="1800" b="1" i="0" dirty="0">
                <a:solidFill>
                  <a:schemeClr val="bg1"/>
                </a:solidFill>
                <a:effectLst/>
                <a:latin typeface="Söhne"/>
              </a:rPr>
              <a:t>False Ocean</a:t>
            </a:r>
            <a:r>
              <a:rPr lang="en-US" sz="1800" b="0" i="0" dirty="0">
                <a:solidFill>
                  <a:schemeClr val="bg1"/>
                </a:solidFill>
                <a:effectLst/>
                <a:latin typeface="Söhne"/>
              </a:rPr>
              <a:t>: Unsuccessful ocean landing.</a:t>
            </a:r>
          </a:p>
          <a:p>
            <a:pPr algn="l">
              <a:buFont typeface="Arial" panose="020B0604020202020204" pitchFamily="34" charset="0"/>
              <a:buChar char="•"/>
            </a:pPr>
            <a:r>
              <a:rPr lang="en-US" sz="1800" b="1" i="0" dirty="0">
                <a:solidFill>
                  <a:schemeClr val="bg1"/>
                </a:solidFill>
                <a:effectLst/>
                <a:latin typeface="Söhne"/>
              </a:rPr>
              <a:t>True RTLS</a:t>
            </a:r>
            <a:r>
              <a:rPr lang="en-US" sz="1800" b="0" i="0" dirty="0">
                <a:solidFill>
                  <a:schemeClr val="bg1"/>
                </a:solidFill>
                <a:effectLst/>
                <a:latin typeface="Söhne"/>
              </a:rPr>
              <a:t>: Successful ground pad landing.</a:t>
            </a:r>
          </a:p>
          <a:p>
            <a:pPr algn="l">
              <a:buFont typeface="Arial" panose="020B0604020202020204" pitchFamily="34" charset="0"/>
              <a:buChar char="•"/>
            </a:pPr>
            <a:r>
              <a:rPr lang="en-US" sz="1800" b="1" i="0" dirty="0">
                <a:solidFill>
                  <a:schemeClr val="bg1"/>
                </a:solidFill>
                <a:effectLst/>
                <a:latin typeface="Söhne"/>
              </a:rPr>
              <a:t>False RTLS</a:t>
            </a:r>
            <a:r>
              <a:rPr lang="en-US" sz="1800" b="0" i="0" dirty="0">
                <a:solidFill>
                  <a:schemeClr val="bg1"/>
                </a:solidFill>
                <a:effectLst/>
                <a:latin typeface="Söhne"/>
              </a:rPr>
              <a:t>: Unsuccessful ground pad landing.</a:t>
            </a:r>
          </a:p>
          <a:p>
            <a:pPr algn="l">
              <a:buFont typeface="Arial" panose="020B0604020202020204" pitchFamily="34" charset="0"/>
              <a:buChar char="•"/>
            </a:pPr>
            <a:r>
              <a:rPr lang="en-US" sz="1800" b="1" i="0" dirty="0">
                <a:solidFill>
                  <a:schemeClr val="bg1"/>
                </a:solidFill>
                <a:effectLst/>
                <a:latin typeface="Söhne"/>
              </a:rPr>
              <a:t>True ASDS</a:t>
            </a:r>
            <a:r>
              <a:rPr lang="en-US" sz="1800" b="0" i="0" dirty="0">
                <a:solidFill>
                  <a:schemeClr val="bg1"/>
                </a:solidFill>
                <a:effectLst/>
                <a:latin typeface="Söhne"/>
              </a:rPr>
              <a:t>: Successful drone ship landing.</a:t>
            </a:r>
          </a:p>
          <a:p>
            <a:pPr algn="l">
              <a:buFont typeface="Arial" panose="020B0604020202020204" pitchFamily="34" charset="0"/>
              <a:buChar char="•"/>
            </a:pPr>
            <a:r>
              <a:rPr lang="en-US" sz="1800" b="1" i="0" dirty="0">
                <a:solidFill>
                  <a:schemeClr val="bg1"/>
                </a:solidFill>
                <a:effectLst/>
                <a:latin typeface="Söhne"/>
              </a:rPr>
              <a:t>False ASDS</a:t>
            </a:r>
            <a:r>
              <a:rPr lang="en-US" sz="1800" b="0" i="0" dirty="0">
                <a:solidFill>
                  <a:schemeClr val="bg1"/>
                </a:solidFill>
                <a:effectLst/>
                <a:latin typeface="Söhne"/>
              </a:rPr>
              <a:t>: Unsuccessful drone ship landing.</a:t>
            </a:r>
          </a:p>
          <a:p>
            <a:pPr algn="l"/>
            <a:r>
              <a:rPr lang="en-US" sz="1800" b="0" i="0" dirty="0">
                <a:solidFill>
                  <a:schemeClr val="bg1"/>
                </a:solidFill>
                <a:effectLst/>
                <a:latin typeface="Söhne"/>
              </a:rPr>
              <a:t>We simplify these outcomes as:</a:t>
            </a:r>
          </a:p>
          <a:p>
            <a:pPr algn="l">
              <a:buFont typeface="Arial" panose="020B0604020202020204" pitchFamily="34" charset="0"/>
              <a:buChar char="•"/>
            </a:pPr>
            <a:r>
              <a:rPr lang="en-US" sz="1800" b="1" i="0" dirty="0">
                <a:solidFill>
                  <a:schemeClr val="bg1"/>
                </a:solidFill>
                <a:effectLst/>
                <a:latin typeface="Söhne"/>
              </a:rPr>
              <a:t>"1"</a:t>
            </a:r>
            <a:r>
              <a:rPr lang="en-US" sz="1800" b="0" i="0" dirty="0">
                <a:solidFill>
                  <a:schemeClr val="bg1"/>
                </a:solidFill>
                <a:effectLst/>
                <a:latin typeface="Söhne"/>
              </a:rPr>
              <a:t>: Successful landing.</a:t>
            </a:r>
          </a:p>
          <a:p>
            <a:pPr algn="l">
              <a:buFont typeface="Arial" panose="020B0604020202020204" pitchFamily="34" charset="0"/>
              <a:buChar char="•"/>
            </a:pPr>
            <a:r>
              <a:rPr lang="en-US" sz="1800" b="1" i="0" dirty="0">
                <a:solidFill>
                  <a:schemeClr val="bg1"/>
                </a:solidFill>
                <a:effectLst/>
                <a:latin typeface="Söhne"/>
              </a:rPr>
              <a:t>"0"</a:t>
            </a:r>
            <a:r>
              <a:rPr lang="en-US" sz="1800" b="0" i="0" dirty="0">
                <a:solidFill>
                  <a:schemeClr val="bg1"/>
                </a:solidFill>
                <a:effectLst/>
                <a:latin typeface="Söhne"/>
              </a:rPr>
              <a:t>: Unsuccessful landing.</a:t>
            </a:r>
          </a:p>
          <a:p>
            <a:endParaRPr lang="en-US" sz="1800" dirty="0">
              <a:solidFill>
                <a:schemeClr val="bg1"/>
              </a:solidFill>
              <a:latin typeface="+mj-l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C9537FB-B946-D695-4618-73D228E1FFCC}"/>
              </a:ext>
            </a:extLst>
          </p:cNvPr>
          <p:cNvPicPr>
            <a:picLocks noChangeAspect="1"/>
          </p:cNvPicPr>
          <p:nvPr/>
        </p:nvPicPr>
        <p:blipFill>
          <a:blip r:embed="rId3"/>
          <a:stretch>
            <a:fillRect/>
          </a:stretch>
        </p:blipFill>
        <p:spPr>
          <a:xfrm>
            <a:off x="7085001" y="1935707"/>
            <a:ext cx="3191320" cy="354379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1936"/>
            <a:ext cx="9745663" cy="4351338"/>
          </a:xfrm>
          <a:prstGeom prst="rect">
            <a:avLst/>
          </a:prstGeom>
        </p:spPr>
        <p:txBody>
          <a:bodyPr lIns="91440" tIns="45720" rIns="91440" bIns="45720" anchor="t">
            <a:noAutofit/>
          </a:bodyPr>
          <a:lstStyle/>
          <a:p>
            <a:pPr marL="0" indent="0" algn="l">
              <a:buNone/>
            </a:pPr>
            <a:br>
              <a:rPr lang="en-US" sz="1400" b="0" i="0" dirty="0">
                <a:solidFill>
                  <a:schemeClr val="bg1"/>
                </a:solidFill>
                <a:effectLst/>
                <a:latin typeface="Söhne"/>
              </a:rPr>
            </a:br>
            <a:r>
              <a:rPr lang="en-US" sz="1400" b="0" i="0" dirty="0">
                <a:solidFill>
                  <a:schemeClr val="bg1"/>
                </a:solidFill>
                <a:effectLst/>
                <a:latin typeface="Söhne"/>
              </a:rPr>
              <a:t>We've generated several informative charts:</a:t>
            </a:r>
          </a:p>
          <a:p>
            <a:pPr algn="l">
              <a:buFont typeface="+mj-lt"/>
              <a:buAutoNum type="arabicPeriod"/>
            </a:pPr>
            <a:r>
              <a:rPr lang="en-US" sz="1400" b="1" i="0" dirty="0">
                <a:solidFill>
                  <a:schemeClr val="bg1"/>
                </a:solidFill>
                <a:effectLst/>
                <a:latin typeface="Söhne"/>
              </a:rPr>
              <a:t>Flight Number vs. Payload Mass</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Flight Number vs. Launch Site</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Payload Mass vs. Launch Site</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Orbit Type vs. Success Rate</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Flight Number vs. Orbit Type</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Payload Mass vs. Orbit Type</a:t>
            </a:r>
            <a:endParaRPr lang="en-US" sz="1400" b="0" i="0" dirty="0">
              <a:solidFill>
                <a:schemeClr val="bg1"/>
              </a:solidFill>
              <a:effectLst/>
              <a:latin typeface="Söhne"/>
            </a:endParaRPr>
          </a:p>
          <a:p>
            <a:pPr algn="l">
              <a:buFont typeface="+mj-lt"/>
              <a:buAutoNum type="arabicPeriod"/>
            </a:pPr>
            <a:r>
              <a:rPr lang="en-US" sz="1400" b="1" i="0" dirty="0">
                <a:solidFill>
                  <a:schemeClr val="bg1"/>
                </a:solidFill>
                <a:effectLst/>
                <a:latin typeface="Söhne"/>
              </a:rPr>
              <a:t>Success Rate Yearly Trend</a:t>
            </a:r>
            <a:endParaRPr lang="en-US" sz="1400" b="0" i="0" dirty="0">
              <a:solidFill>
                <a:schemeClr val="bg1"/>
              </a:solidFill>
              <a:effectLst/>
              <a:latin typeface="Söhne"/>
            </a:endParaRPr>
          </a:p>
          <a:p>
            <a:pPr algn="l"/>
            <a:r>
              <a:rPr lang="en-US" sz="1400" b="0" i="0" dirty="0">
                <a:solidFill>
                  <a:schemeClr val="bg1"/>
                </a:solidFill>
                <a:effectLst/>
                <a:latin typeface="Söhne"/>
              </a:rPr>
              <a:t>These scatter plots illustrate potential relationships between variables, which could be harnessed in machine learning models for predictive analysis.</a:t>
            </a:r>
          </a:p>
          <a:p>
            <a:pPr algn="l"/>
            <a:r>
              <a:rPr lang="en-US" sz="1400" b="0" i="0" dirty="0">
                <a:solidFill>
                  <a:schemeClr val="bg1"/>
                </a:solidFill>
                <a:effectLst/>
                <a:latin typeface="Söhne"/>
              </a:rPr>
              <a:t>Additionally, we've included bar charts to facilitate comparisons between discrete categories. These charts highlight the connections between specific categories being compared and the corresponding measured values.</a:t>
            </a:r>
          </a:p>
          <a:p>
            <a:pPr algn="l"/>
            <a:r>
              <a:rPr lang="en-US" sz="1400" b="0" i="0" dirty="0">
                <a:solidFill>
                  <a:schemeClr val="bg1"/>
                </a:solidFill>
                <a:effectLst/>
                <a:latin typeface="Söhne"/>
              </a:rPr>
              <a:t>Moreover, our line charts present data trends over time, serving as valuable tools for analyzing time-series data.</a:t>
            </a:r>
          </a:p>
          <a:p>
            <a:endParaRPr lang="en-US" sz="1400" dirty="0">
              <a:solidFill>
                <a:schemeClr val="bg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9174"/>
            <a:ext cx="9745663" cy="5336498"/>
          </a:xfrm>
          <a:prstGeom prst="rect">
            <a:avLst/>
          </a:prstGeom>
        </p:spPr>
        <p:txBody>
          <a:bodyPr lIns="91440" tIns="45720" rIns="91440" bIns="45720" anchor="t">
            <a:normAutofit fontScale="55000" lnSpcReduction="20000"/>
          </a:bodyPr>
          <a:lstStyle/>
          <a:p>
            <a:pPr algn="l"/>
            <a:r>
              <a:rPr lang="en-US" b="0" i="0" dirty="0">
                <a:solidFill>
                  <a:schemeClr val="bg1"/>
                </a:solidFill>
                <a:effectLst/>
                <a:latin typeface="Söhne"/>
              </a:rPr>
              <a:t>We've executed a series of SQL queries to extract valuable insights from the space mission data:</a:t>
            </a:r>
          </a:p>
          <a:p>
            <a:pPr algn="l">
              <a:buFont typeface="+mj-lt"/>
              <a:buAutoNum type="arabicPeriod"/>
            </a:pPr>
            <a:r>
              <a:rPr lang="en-US" b="1" i="0" dirty="0">
                <a:solidFill>
                  <a:schemeClr val="bg1"/>
                </a:solidFill>
                <a:effectLst/>
                <a:latin typeface="Söhne"/>
              </a:rPr>
              <a:t>Unique Launch Sites</a:t>
            </a:r>
            <a:r>
              <a:rPr lang="en-US" b="0" i="0" dirty="0">
                <a:solidFill>
                  <a:schemeClr val="bg1"/>
                </a:solidFill>
                <a:effectLst/>
                <a:latin typeface="Söhne"/>
              </a:rPr>
              <a:t>: We've displayed the names of the unique launch sites involved in space missions.</a:t>
            </a:r>
          </a:p>
          <a:p>
            <a:pPr algn="l">
              <a:buFont typeface="+mj-lt"/>
              <a:buAutoNum type="arabicPeriod"/>
            </a:pPr>
            <a:r>
              <a:rPr lang="en-US" b="1" i="0" dirty="0">
                <a:solidFill>
                  <a:schemeClr val="bg1"/>
                </a:solidFill>
                <a:effectLst/>
                <a:latin typeface="Söhne"/>
              </a:rPr>
              <a:t>Launch Sites Starting with 'CCA'</a:t>
            </a:r>
            <a:r>
              <a:rPr lang="en-US" b="0" i="0" dirty="0">
                <a:solidFill>
                  <a:schemeClr val="bg1"/>
                </a:solidFill>
                <a:effectLst/>
                <a:latin typeface="Söhne"/>
              </a:rPr>
              <a:t>: We've retrieved 5 records where launch sites begin with the string 'CCA.'</a:t>
            </a:r>
          </a:p>
          <a:p>
            <a:pPr algn="l">
              <a:buFont typeface="+mj-lt"/>
              <a:buAutoNum type="arabicPeriod"/>
            </a:pPr>
            <a:r>
              <a:rPr lang="en-US" b="1" i="0" dirty="0">
                <a:solidFill>
                  <a:schemeClr val="bg1"/>
                </a:solidFill>
                <a:effectLst/>
                <a:latin typeface="Söhne"/>
              </a:rPr>
              <a:t>Total Payload Mass by NASA (CRS)</a:t>
            </a:r>
            <a:r>
              <a:rPr lang="en-US" b="0" i="0" dirty="0">
                <a:solidFill>
                  <a:schemeClr val="bg1"/>
                </a:solidFill>
                <a:effectLst/>
                <a:latin typeface="Söhne"/>
              </a:rPr>
              <a:t>: The total payload mass carried by boosters launched by NASA (CRS) has been calculated.</a:t>
            </a:r>
          </a:p>
          <a:p>
            <a:pPr algn="l">
              <a:buFont typeface="+mj-lt"/>
              <a:buAutoNum type="arabicPeriod"/>
            </a:pPr>
            <a:r>
              <a:rPr lang="en-US" b="1" i="0" dirty="0">
                <a:solidFill>
                  <a:schemeClr val="bg1"/>
                </a:solidFill>
                <a:effectLst/>
                <a:latin typeface="Söhne"/>
              </a:rPr>
              <a:t>Average Payload Mass for Booster Version F9 v1.1</a:t>
            </a:r>
            <a:r>
              <a:rPr lang="en-US" b="0" i="0" dirty="0">
                <a:solidFill>
                  <a:schemeClr val="bg1"/>
                </a:solidFill>
                <a:effectLst/>
                <a:latin typeface="Söhne"/>
              </a:rPr>
              <a:t>: We've computed the average payload mass carried by boosters of version F9 v1.1.</a:t>
            </a:r>
          </a:p>
          <a:p>
            <a:pPr algn="l">
              <a:buFont typeface="+mj-lt"/>
              <a:buAutoNum type="arabicPeriod"/>
            </a:pPr>
            <a:r>
              <a:rPr lang="en-US" b="1" i="0" dirty="0">
                <a:solidFill>
                  <a:schemeClr val="bg1"/>
                </a:solidFill>
                <a:effectLst/>
                <a:latin typeface="Söhne"/>
              </a:rPr>
              <a:t>First Successful Ground Pad Landing Date</a:t>
            </a:r>
            <a:r>
              <a:rPr lang="en-US" b="0" i="0" dirty="0">
                <a:solidFill>
                  <a:schemeClr val="bg1"/>
                </a:solidFill>
                <a:effectLst/>
                <a:latin typeface="Söhne"/>
              </a:rPr>
              <a:t>: The date of the first successful landing outcome on a ground pad has been identified.</a:t>
            </a:r>
          </a:p>
          <a:p>
            <a:pPr algn="l">
              <a:buFont typeface="+mj-lt"/>
              <a:buAutoNum type="arabicPeriod"/>
            </a:pPr>
            <a:r>
              <a:rPr lang="en-US" b="1" i="0" dirty="0">
                <a:solidFill>
                  <a:schemeClr val="bg1"/>
                </a:solidFill>
                <a:effectLst/>
                <a:latin typeface="Söhne"/>
              </a:rPr>
              <a:t>Boosters with Successful Drone Ship Landings (Payload 4000-6000)</a:t>
            </a:r>
            <a:r>
              <a:rPr lang="en-US" b="0" i="0" dirty="0">
                <a:solidFill>
                  <a:schemeClr val="bg1"/>
                </a:solidFill>
                <a:effectLst/>
                <a:latin typeface="Söhne"/>
              </a:rPr>
              <a:t>: We've listed the names of boosters that achieved success in drone ship landings with payload masses greater than 4000 but less than 6000.</a:t>
            </a:r>
          </a:p>
          <a:p>
            <a:pPr algn="l">
              <a:buFont typeface="+mj-lt"/>
              <a:buAutoNum type="arabicPeriod"/>
            </a:pPr>
            <a:r>
              <a:rPr lang="en-US" b="1" i="0" dirty="0">
                <a:solidFill>
                  <a:schemeClr val="bg1"/>
                </a:solidFill>
                <a:effectLst/>
                <a:latin typeface="Söhne"/>
              </a:rPr>
              <a:t>Total Successful and Failed Mission Outcomes</a:t>
            </a:r>
            <a:r>
              <a:rPr lang="en-US" b="0" i="0" dirty="0">
                <a:solidFill>
                  <a:schemeClr val="bg1"/>
                </a:solidFill>
                <a:effectLst/>
                <a:latin typeface="Söhne"/>
              </a:rPr>
              <a:t>: We've provided a count of both successful and failed mission outcomes.</a:t>
            </a:r>
          </a:p>
          <a:p>
            <a:pPr algn="l">
              <a:buFont typeface="+mj-lt"/>
              <a:buAutoNum type="arabicPeriod"/>
            </a:pPr>
            <a:r>
              <a:rPr lang="en-US" b="1" i="0" dirty="0">
                <a:solidFill>
                  <a:schemeClr val="bg1"/>
                </a:solidFill>
                <a:effectLst/>
                <a:latin typeface="Söhne"/>
              </a:rPr>
              <a:t>Max Payload Carrying Booster Versions</a:t>
            </a:r>
            <a:r>
              <a:rPr lang="en-US" b="0" i="0" dirty="0">
                <a:solidFill>
                  <a:schemeClr val="bg1"/>
                </a:solidFill>
                <a:effectLst/>
                <a:latin typeface="Söhne"/>
              </a:rPr>
              <a:t>: The names of booster versions that carried the maximum payload mass have been listed.</a:t>
            </a:r>
          </a:p>
          <a:p>
            <a:pPr algn="l">
              <a:buFont typeface="+mj-lt"/>
              <a:buAutoNum type="arabicPeriod"/>
            </a:pPr>
            <a:r>
              <a:rPr lang="en-US" b="1" i="0" dirty="0">
                <a:solidFill>
                  <a:schemeClr val="bg1"/>
                </a:solidFill>
                <a:effectLst/>
                <a:latin typeface="Söhne"/>
              </a:rPr>
              <a:t>Failed Drone Ship Landings in 2015</a:t>
            </a:r>
            <a:r>
              <a:rPr lang="en-US" b="0" i="0" dirty="0">
                <a:solidFill>
                  <a:schemeClr val="bg1"/>
                </a:solidFill>
                <a:effectLst/>
                <a:latin typeface="Söhne"/>
              </a:rPr>
              <a:t>: We've listed the failed landing outcomes on drone ships, along with their booster versions and launch site names, for the months in the year 2015.</a:t>
            </a:r>
          </a:p>
          <a:p>
            <a:pPr algn="l">
              <a:buFont typeface="+mj-lt"/>
              <a:buAutoNum type="arabicPeriod"/>
            </a:pPr>
            <a:r>
              <a:rPr lang="en-US" b="1" i="0" dirty="0">
                <a:solidFill>
                  <a:schemeClr val="bg1"/>
                </a:solidFill>
                <a:effectLst/>
                <a:latin typeface="Söhne"/>
              </a:rPr>
              <a:t>Ranking Landing Outcomes (2010-06-04 to 2017-03-20)</a:t>
            </a:r>
            <a:r>
              <a:rPr lang="en-US" b="0" i="0" dirty="0">
                <a:solidFill>
                  <a:schemeClr val="bg1"/>
                </a:solidFill>
                <a:effectLst/>
                <a:latin typeface="Söhne"/>
              </a:rPr>
              <a:t>: We've ranked the count of landing outcomes (e.g., Failure on drone ship or Success on ground pad) between June 4, 2010, and March 20, 2017, in descending order.</a:t>
            </a:r>
          </a:p>
          <a:p>
            <a:pPr algn="l"/>
            <a:r>
              <a:rPr lang="en-US" b="0" i="0" dirty="0">
                <a:solidFill>
                  <a:schemeClr val="bg1"/>
                </a:solidFill>
                <a:effectLst/>
                <a:latin typeface="Söhne"/>
              </a:rPr>
              <a:t>These queries provide valuable insights and help analyze various aspects of space mission data.</a:t>
            </a:r>
          </a:p>
          <a:p>
            <a:pPr>
              <a:lnSpc>
                <a:spcPct val="100000"/>
              </a:lnSpc>
              <a:spcBef>
                <a:spcPts val="1400"/>
              </a:spcBef>
            </a:pPr>
            <a:endParaRPr lang="en-US" dirty="0">
              <a:solidFill>
                <a:schemeClr val="bg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810" y="1503024"/>
            <a:ext cx="10515600" cy="4351337"/>
          </a:xfrm>
          <a:prstGeom prst="rect">
            <a:avLst/>
          </a:prstGeom>
        </p:spPr>
        <p:txBody>
          <a:bodyPr>
            <a:normAutofit fontScale="62500" lnSpcReduction="20000"/>
          </a:bodyPr>
          <a:lstStyle/>
          <a:p>
            <a:pPr algn="l"/>
            <a:r>
              <a:rPr lang="en-US" b="0" i="0" dirty="0">
                <a:solidFill>
                  <a:schemeClr val="bg1"/>
                </a:solidFill>
                <a:effectLst/>
                <a:latin typeface="Söhne"/>
              </a:rPr>
              <a:t>We've enhanced the visualization of launch sites and their associated data as follows:</a:t>
            </a:r>
          </a:p>
          <a:p>
            <a:pPr algn="l"/>
            <a:r>
              <a:rPr lang="en-US" b="1" i="0" dirty="0">
                <a:solidFill>
                  <a:schemeClr val="bg1"/>
                </a:solidFill>
                <a:effectLst/>
                <a:latin typeface="Söhne"/>
              </a:rPr>
              <a:t>Markers of All Launch Sites: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We've incorporated markers with circles, popup labels, and text labels for the NASA Johnson Space Center, utilizing its latitude and longitude coordinates as the starting point.</a:t>
            </a:r>
          </a:p>
          <a:p>
            <a:pPr algn="l">
              <a:buFont typeface="Arial" panose="020B0604020202020204" pitchFamily="34" charset="0"/>
              <a:buChar char="•"/>
            </a:pPr>
            <a:r>
              <a:rPr lang="en-US" b="0" i="0" dirty="0">
                <a:solidFill>
                  <a:schemeClr val="bg1"/>
                </a:solidFill>
                <a:effectLst/>
                <a:latin typeface="Söhne"/>
              </a:rPr>
              <a:t>Additionally, markers with circles, popup labels, and text labels have been added for all launch sites. These markers display the geographical locations of the launch sites and their proximity to the Equator and coastlines.</a:t>
            </a:r>
          </a:p>
          <a:p>
            <a:pPr algn="l"/>
            <a:r>
              <a:rPr lang="en-US" b="1" i="0" dirty="0">
                <a:solidFill>
                  <a:schemeClr val="bg1"/>
                </a:solidFill>
                <a:effectLst/>
                <a:latin typeface="Söhne"/>
              </a:rPr>
              <a:t>Colored Markers for Launch Outcomes: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To provide clarity regarding launch outcomes, we've included colored markers. Successful launches are represented in green, while failed launches are marked in red. We've utilized Marker Cluster to identify launch sites with relatively high success rates.</a:t>
            </a:r>
          </a:p>
          <a:p>
            <a:pPr algn="l"/>
            <a:r>
              <a:rPr lang="en-US" b="1" i="0" dirty="0">
                <a:solidFill>
                  <a:schemeClr val="bg1"/>
                </a:solidFill>
                <a:effectLst/>
                <a:latin typeface="Söhne"/>
              </a:rPr>
              <a:t>Distances between Launch Sites and Proximities: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For improved spatial understanding, we've introduced colored lines that illustrate distances between the KSC LC-39A launch site (as an example) and its nearby features, such as railways, highways, coastlines, and the closest city.</a:t>
            </a:r>
          </a:p>
          <a:p>
            <a:pPr algn="l"/>
            <a:r>
              <a:rPr lang="en-US" b="0" i="0" dirty="0">
                <a:solidFill>
                  <a:schemeClr val="bg1"/>
                </a:solidFill>
                <a:effectLst/>
                <a:latin typeface="Söhne"/>
              </a:rPr>
              <a:t>These enhancements enhance the visual representation of launch site data, making it easier to discern launch outcomes and spatial relationships.</a:t>
            </a:r>
          </a:p>
          <a:p>
            <a:endParaRPr lang="en-US" dirty="0">
              <a:solidFill>
                <a:schemeClr val="bg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2">
            <a:extLst>
              <a:ext uri="{FF2B5EF4-FFF2-40B4-BE49-F238E27FC236}">
                <a16:creationId xmlns:a16="http://schemas.microsoft.com/office/drawing/2014/main" id="{6F1E5151-D086-D237-B255-F3E7977A56DD}"/>
              </a:ext>
            </a:extLst>
          </p:cNvPr>
          <p:cNvSpPr>
            <a:spLocks noChangeArrowheads="1"/>
          </p:cNvSpPr>
          <p:nvPr/>
        </p:nvSpPr>
        <p:spPr bwMode="auto">
          <a:xfrm>
            <a:off x="0" y="-10055"/>
            <a:ext cx="65" cy="477311"/>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2D09D6A6-F0B6-A800-DEBF-3C2534B30921}"/>
              </a:ext>
            </a:extLst>
          </p:cNvPr>
          <p:cNvSpPr txBox="1"/>
          <p:nvPr/>
        </p:nvSpPr>
        <p:spPr>
          <a:xfrm>
            <a:off x="2940570" y="1635957"/>
            <a:ext cx="6310859" cy="4247317"/>
          </a:xfrm>
          <a:prstGeom prst="rect">
            <a:avLst/>
          </a:prstGeom>
          <a:noFill/>
        </p:spPr>
        <p:txBody>
          <a:bodyPr wrap="square" rtlCol="0">
            <a:spAutoFit/>
          </a:bodyPr>
          <a:lstStyle/>
          <a:p>
            <a:pPr algn="l"/>
            <a:r>
              <a:rPr lang="en-US" b="1" i="0" dirty="0">
                <a:solidFill>
                  <a:schemeClr val="bg1"/>
                </a:solidFill>
                <a:effectLst/>
                <a:latin typeface="Söhne"/>
              </a:rPr>
              <a:t>Launch Sites Dropdown List:</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We've introduced a user-friendly dropdown list that allows users to easily select their desired launch site.</a:t>
            </a:r>
          </a:p>
          <a:p>
            <a:pPr algn="l"/>
            <a:r>
              <a:rPr lang="en-US" b="1" i="0" dirty="0">
                <a:solidFill>
                  <a:schemeClr val="bg1"/>
                </a:solidFill>
                <a:effectLst/>
                <a:latin typeface="Söhne"/>
              </a:rPr>
              <a:t>Pie Chart for Success Launches:</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To provide at-a-glance insights, we've incorporated a dynamic pie chart. It displays the total count of successful launches for all sites. If a specific launch site is chosen from the dropdown, the chart also shows the success-to-failure ratio for that site.</a:t>
            </a:r>
          </a:p>
          <a:p>
            <a:pPr algn="l"/>
            <a:r>
              <a:rPr lang="en-US" b="1" i="0" dirty="0">
                <a:solidFill>
                  <a:schemeClr val="bg1"/>
                </a:solidFill>
                <a:effectLst/>
                <a:latin typeface="Söhne"/>
              </a:rPr>
              <a:t>Payload Mass Range Slider:</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For precise data filtering, we've included a slider that allows users to define the payload mass range they wish to explore.</a:t>
            </a:r>
          </a:p>
          <a:p>
            <a:pPr algn="l"/>
            <a:r>
              <a:rPr lang="en-US" b="1" i="0" dirty="0">
                <a:solidFill>
                  <a:schemeClr val="bg1"/>
                </a:solidFill>
                <a:effectLst/>
                <a:latin typeface="Söhne"/>
              </a:rPr>
              <a:t>Scatter Chart for Payload Mass vs. Success Rate:</a:t>
            </a:r>
            <a:endParaRPr lang="en-US" b="0" i="0" dirty="0">
              <a:solidFill>
                <a:schemeClr val="bg1"/>
              </a:solidFill>
              <a:effectLst/>
              <a:latin typeface="Söhne"/>
            </a:endParaRPr>
          </a:p>
          <a:p>
            <a:pPr algn="l">
              <a:buFont typeface="Arial" panose="020B0604020202020204" pitchFamily="34" charset="0"/>
              <a:buChar char="•"/>
            </a:pPr>
            <a:r>
              <a:rPr lang="en-US" b="0" i="0" dirty="0">
                <a:solidFill>
                  <a:schemeClr val="bg1"/>
                </a:solidFill>
                <a:effectLst/>
                <a:latin typeface="Söhne"/>
              </a:rPr>
              <a:t>We've integrated a scatter chart that visually represents the relationship between payload mass and launch success. This chart offers a clear view of how these variables correlate.</a:t>
            </a:r>
          </a:p>
        </p:txBody>
      </p:sp>
      <p:sp>
        <p:nvSpPr>
          <p:cNvPr id="8" name="Rectangle 3">
            <a:extLst>
              <a:ext uri="{FF2B5EF4-FFF2-40B4-BE49-F238E27FC236}">
                <a16:creationId xmlns:a16="http://schemas.microsoft.com/office/drawing/2014/main" id="{4F218A1B-42B2-14BF-BD61-7F4649D8EDE6}"/>
              </a:ext>
            </a:extLst>
          </p:cNvPr>
          <p:cNvSpPr>
            <a:spLocks noChangeArrowheads="1"/>
          </p:cNvSpPr>
          <p:nvPr/>
        </p:nvSpPr>
        <p:spPr bwMode="auto">
          <a:xfrm>
            <a:off x="0" y="-10055"/>
            <a:ext cx="65" cy="477311"/>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90D4DF27-D31B-E3D2-ACA9-8FB73C3D6DCB}"/>
              </a:ext>
            </a:extLst>
          </p:cNvPr>
          <p:cNvPicPr>
            <a:picLocks noGrp="1" noChangeAspect="1"/>
          </p:cNvPicPr>
          <p:nvPr>
            <p:ph idx="4294967295"/>
          </p:nvPr>
        </p:nvPicPr>
        <p:blipFill>
          <a:blip r:embed="rId3"/>
          <a:stretch>
            <a:fillRect/>
          </a:stretch>
        </p:blipFill>
        <p:spPr>
          <a:xfrm>
            <a:off x="1608535" y="1883363"/>
            <a:ext cx="8297433" cy="3696216"/>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97627" y="3429000"/>
            <a:ext cx="7060367" cy="3211643"/>
          </a:xfrm>
          <a:prstGeom prst="rect">
            <a:avLst/>
          </a:prstGeom>
        </p:spPr>
        <p:txBody>
          <a:bodyPr>
            <a:normAutofit fontScale="77500" lnSpcReduction="20000"/>
          </a:bodyPr>
          <a:lstStyle/>
          <a:p>
            <a:pPr algn="l"/>
            <a:r>
              <a:rPr lang="en-US" sz="1600" b="0" i="0" dirty="0">
                <a:solidFill>
                  <a:schemeClr val="bg1"/>
                </a:solidFill>
                <a:effectLst/>
                <a:latin typeface="Söhne"/>
              </a:rPr>
              <a:t>Insights:</a:t>
            </a:r>
          </a:p>
          <a:p>
            <a:pPr algn="l">
              <a:buFont typeface="+mj-lt"/>
              <a:buAutoNum type="arabicPeriod"/>
            </a:pPr>
            <a:r>
              <a:rPr lang="en-US" sz="1600" b="1" i="0" dirty="0">
                <a:solidFill>
                  <a:schemeClr val="bg1"/>
                </a:solidFill>
                <a:effectLst/>
                <a:latin typeface="Söhne"/>
              </a:rPr>
              <a:t>Temporal Trend</a:t>
            </a:r>
            <a:r>
              <a:rPr lang="en-US" sz="1600" b="0" i="0" dirty="0">
                <a:solidFill>
                  <a:schemeClr val="bg1"/>
                </a:solidFill>
                <a:effectLst/>
                <a:latin typeface="Söhne"/>
              </a:rPr>
              <a:t>: Initially, the earliest flights experienced a string of failures, while the latest flights have consistently achieved success. This temporal pattern suggests an improvement in mission outcomes over time.</a:t>
            </a:r>
          </a:p>
          <a:p>
            <a:pPr algn="l">
              <a:buFont typeface="+mj-lt"/>
              <a:buAutoNum type="arabicPeriod"/>
            </a:pPr>
            <a:r>
              <a:rPr lang="en-US" sz="1600" b="1" i="0" dirty="0">
                <a:solidFill>
                  <a:schemeClr val="bg1"/>
                </a:solidFill>
                <a:effectLst/>
                <a:latin typeface="Söhne"/>
              </a:rPr>
              <a:t>Launch Site Significance</a:t>
            </a:r>
            <a:r>
              <a:rPr lang="en-US" sz="1600" b="0" i="0" dirty="0">
                <a:solidFill>
                  <a:schemeClr val="bg1"/>
                </a:solidFill>
                <a:effectLst/>
                <a:latin typeface="Söhne"/>
              </a:rPr>
              <a:t>: The CCAFS SLC 40 launch site stands out, accounting for approximately half of all launches. This launch site plays a central role in the mission portfolio.</a:t>
            </a:r>
          </a:p>
          <a:p>
            <a:pPr algn="l">
              <a:buFont typeface="+mj-lt"/>
              <a:buAutoNum type="arabicPeriod"/>
            </a:pPr>
            <a:r>
              <a:rPr lang="en-US" sz="1600" b="1" i="0" dirty="0">
                <a:solidFill>
                  <a:schemeClr val="bg1"/>
                </a:solidFill>
                <a:effectLst/>
                <a:latin typeface="Söhne"/>
              </a:rPr>
              <a:t>High Success Rates</a:t>
            </a:r>
            <a:r>
              <a:rPr lang="en-US" sz="1600" b="0" i="0" dirty="0">
                <a:solidFill>
                  <a:schemeClr val="bg1"/>
                </a:solidFill>
                <a:effectLst/>
                <a:latin typeface="Söhne"/>
              </a:rPr>
              <a:t>: Notably, VAFB SLC 4E and KSC LC 39A exhibit higher success rates compared to other sites. This implies that these launch sites have a track record of successful missions.</a:t>
            </a:r>
          </a:p>
          <a:p>
            <a:pPr algn="l">
              <a:buFont typeface="+mj-lt"/>
              <a:buAutoNum type="arabicPeriod"/>
            </a:pPr>
            <a:r>
              <a:rPr lang="en-US" sz="1600" b="1" i="0" dirty="0">
                <a:solidFill>
                  <a:schemeClr val="bg1"/>
                </a:solidFill>
                <a:effectLst/>
                <a:latin typeface="Söhne"/>
              </a:rPr>
              <a:t>Assumption of Success Improvement</a:t>
            </a:r>
            <a:r>
              <a:rPr lang="en-US" sz="1600" b="0" i="0" dirty="0">
                <a:solidFill>
                  <a:schemeClr val="bg1"/>
                </a:solidFill>
                <a:effectLst/>
                <a:latin typeface="Söhne"/>
              </a:rPr>
              <a:t>: There is an observable trend where each new launch tends to have a higher rate of success. This suggests that as the space program progresses, lessons learned and technological advancements contribute to increased mission success.</a:t>
            </a:r>
          </a:p>
          <a:p>
            <a:pPr marL="0" indent="0">
              <a:lnSpc>
                <a:spcPct val="100000"/>
              </a:lnSpc>
              <a:spcBef>
                <a:spcPts val="1400"/>
              </a:spcBef>
              <a:buNone/>
            </a:pP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9D304996-4B2E-690B-6344-2E9CD16C320D}"/>
              </a:ext>
            </a:extLst>
          </p:cNvPr>
          <p:cNvPicPr>
            <a:picLocks noChangeAspect="1"/>
          </p:cNvPicPr>
          <p:nvPr/>
        </p:nvPicPr>
        <p:blipFill>
          <a:blip r:embed="rId3"/>
          <a:stretch>
            <a:fillRect/>
          </a:stretch>
        </p:blipFill>
        <p:spPr>
          <a:xfrm>
            <a:off x="2133047" y="1780945"/>
            <a:ext cx="7925906" cy="164805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22492" y="3165666"/>
            <a:ext cx="3932238" cy="3811588"/>
          </a:xfrm>
          <a:prstGeom prst="rect">
            <a:avLst/>
          </a:prstGeom>
        </p:spPr>
        <p:txBody>
          <a:bodyPr>
            <a:normAutofit fontScale="77500" lnSpcReduction="20000"/>
          </a:bodyPr>
          <a:lstStyle/>
          <a:p>
            <a:pPr algn="l"/>
            <a:r>
              <a:rPr lang="en-US" sz="1600" b="0" i="0" dirty="0">
                <a:solidFill>
                  <a:schemeClr val="bg1"/>
                </a:solidFill>
                <a:effectLst/>
                <a:latin typeface="Söhne"/>
              </a:rPr>
              <a:t>Analysis:</a:t>
            </a:r>
          </a:p>
          <a:p>
            <a:pPr algn="l">
              <a:buFont typeface="+mj-lt"/>
              <a:buAutoNum type="arabicPeriod"/>
            </a:pPr>
            <a:r>
              <a:rPr lang="en-US" sz="1600" b="1" i="0" dirty="0">
                <a:solidFill>
                  <a:schemeClr val="bg1"/>
                </a:solidFill>
                <a:effectLst/>
                <a:latin typeface="Söhne"/>
              </a:rPr>
              <a:t>Payload Mass and Success Correlation</a:t>
            </a:r>
            <a:r>
              <a:rPr lang="en-US" sz="1600" b="0" i="0" dirty="0">
                <a:solidFill>
                  <a:schemeClr val="bg1"/>
                </a:solidFill>
                <a:effectLst/>
                <a:latin typeface="Söhne"/>
              </a:rPr>
              <a:t>: Across all launch sites, a consistent trend emerges - the higher the payload mass, the greater the success rate. This indicates a positive correlation between payload mass and mission success. Launching heavier payloads tends to result in more successful missions.</a:t>
            </a:r>
          </a:p>
          <a:p>
            <a:pPr algn="l">
              <a:buFont typeface="+mj-lt"/>
              <a:buAutoNum type="arabicPeriod"/>
            </a:pPr>
            <a:r>
              <a:rPr lang="en-US" sz="1600" b="1" i="0" dirty="0">
                <a:solidFill>
                  <a:schemeClr val="bg1"/>
                </a:solidFill>
                <a:effectLst/>
                <a:latin typeface="Söhne"/>
              </a:rPr>
              <a:t>Success with Heavier Payloads</a:t>
            </a:r>
            <a:r>
              <a:rPr lang="en-US" sz="1600" b="0" i="0" dirty="0">
                <a:solidFill>
                  <a:schemeClr val="bg1"/>
                </a:solidFill>
                <a:effectLst/>
                <a:latin typeface="Söhne"/>
              </a:rPr>
              <a:t>: Notably, a significant proportion of launches with payload masses exceeding 7000 kg have achieved success. This suggests that the launch program has demonstrated the capability to handle and deliver heavier payloads effectively.</a:t>
            </a:r>
          </a:p>
          <a:p>
            <a:pPr algn="l">
              <a:buFont typeface="+mj-lt"/>
              <a:buAutoNum type="arabicPeriod"/>
            </a:pPr>
            <a:r>
              <a:rPr lang="en-US" sz="1600" b="1" i="0" dirty="0">
                <a:solidFill>
                  <a:schemeClr val="bg1"/>
                </a:solidFill>
                <a:effectLst/>
                <a:latin typeface="Söhne"/>
              </a:rPr>
              <a:t>KSC LC 39A's Remarkable Success</a:t>
            </a:r>
            <a:r>
              <a:rPr lang="en-US" sz="1600" b="0" i="0" dirty="0">
                <a:solidFill>
                  <a:schemeClr val="bg1"/>
                </a:solidFill>
                <a:effectLst/>
                <a:latin typeface="Söhne"/>
              </a:rPr>
              <a:t>: KSC LC 39A stands out with a remarkable achievement. It boasts a 100% success rate for payloads weighing less than 5500 kg. This launch site has consistently delivered successful missions, especially for payloads within this specific weight range.</a:t>
            </a:r>
          </a:p>
          <a:p>
            <a:pPr marL="0" indent="0">
              <a:lnSpc>
                <a:spcPct val="100000"/>
              </a:lnSpc>
              <a:spcBef>
                <a:spcPts val="1400"/>
              </a:spcBef>
              <a:buNone/>
            </a:pP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563B242-7939-C089-0B7D-09502B7DFFE7}"/>
              </a:ext>
            </a:extLst>
          </p:cNvPr>
          <p:cNvPicPr>
            <a:picLocks noChangeAspect="1"/>
          </p:cNvPicPr>
          <p:nvPr/>
        </p:nvPicPr>
        <p:blipFill>
          <a:blip r:embed="rId3"/>
          <a:stretch>
            <a:fillRect/>
          </a:stretch>
        </p:blipFill>
        <p:spPr>
          <a:xfrm>
            <a:off x="2133047" y="1535207"/>
            <a:ext cx="7925906" cy="16290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16182" y="1661022"/>
            <a:ext cx="4976735" cy="4964630"/>
          </a:xfrm>
          <a:prstGeom prst="rect">
            <a:avLst/>
          </a:prstGeom>
        </p:spPr>
        <p:txBody>
          <a:bodyPr>
            <a:normAutofit fontScale="85000" lnSpcReduction="20000"/>
          </a:bodyPr>
          <a:lstStyle/>
          <a:p>
            <a:pPr algn="l"/>
            <a:r>
              <a:rPr lang="en-US" sz="1600" b="0" i="0" dirty="0">
                <a:solidFill>
                  <a:schemeClr val="bg1"/>
                </a:solidFill>
                <a:effectLst/>
                <a:latin typeface="Söhne"/>
              </a:rPr>
              <a:t>Insights:</a:t>
            </a:r>
          </a:p>
          <a:p>
            <a:pPr algn="l">
              <a:buFont typeface="+mj-lt"/>
              <a:buAutoNum type="arabicPeriod"/>
            </a:pPr>
            <a:r>
              <a:rPr lang="en-US" sz="1600" b="1" i="0" dirty="0">
                <a:solidFill>
                  <a:schemeClr val="bg1"/>
                </a:solidFill>
                <a:effectLst/>
                <a:latin typeface="Söhne"/>
              </a:rPr>
              <a:t>Orbits with Perfect Success (100%)</a:t>
            </a:r>
            <a:r>
              <a:rPr lang="en-US" sz="1600" b="0" i="0" dirty="0">
                <a:solidFill>
                  <a:schemeClr val="bg1"/>
                </a:solidFill>
                <a:effectLst/>
                <a:latin typeface="Söhne"/>
              </a:rPr>
              <a:t>: Several orbits have maintained a flawless record with a 100% success rate. These orbits include ES-L1, GEO (Geosynchronous Earth Orbit), HEO (Highly Elliptical Orbit), and SSO (Sun-Synchronous Orbit). The consistent success in these orbits highlights the reliability and precision of missions in these specific orbital trajectories.</a:t>
            </a:r>
          </a:p>
          <a:p>
            <a:pPr algn="l">
              <a:buFont typeface="+mj-lt"/>
              <a:buAutoNum type="arabicPeriod"/>
            </a:pPr>
            <a:r>
              <a:rPr lang="en-US" sz="1600" b="1" i="0" dirty="0">
                <a:solidFill>
                  <a:schemeClr val="bg1"/>
                </a:solidFill>
                <a:effectLst/>
                <a:latin typeface="Söhne"/>
              </a:rPr>
              <a:t>Orbit with Zero Success (0%)</a:t>
            </a:r>
            <a:r>
              <a:rPr lang="en-US" sz="1600" b="0" i="0" dirty="0">
                <a:solidFill>
                  <a:schemeClr val="bg1"/>
                </a:solidFill>
                <a:effectLst/>
                <a:latin typeface="Söhne"/>
              </a:rPr>
              <a:t>: On the other hand, the SO (Sub-Orbital) orbit stands in stark contrast with a 0% success rate. This suggests that missions aiming for sub-orbital trajectories have faced challenges and have not achieved successful outcomes.</a:t>
            </a:r>
          </a:p>
          <a:p>
            <a:pPr algn="l">
              <a:buFont typeface="+mj-lt"/>
              <a:buAutoNum type="arabicPeriod"/>
            </a:pPr>
            <a:r>
              <a:rPr lang="en-US" sz="1600" b="1" i="0" dirty="0">
                <a:solidFill>
                  <a:schemeClr val="bg1"/>
                </a:solidFill>
                <a:effectLst/>
                <a:latin typeface="Söhne"/>
              </a:rPr>
              <a:t>Orbits with Varied Success (50%-85%)</a:t>
            </a:r>
            <a:r>
              <a:rPr lang="en-US" sz="1600" b="0" i="0" dirty="0">
                <a:solidFill>
                  <a:schemeClr val="bg1"/>
                </a:solidFill>
                <a:effectLst/>
                <a:latin typeface="Söhne"/>
              </a:rPr>
              <a:t>: Several other orbits fall within a success rate range of 50% to 85%. These orbits include GTO (Geostationary Transfer Orbit), ISS (International Space Station), LEO (Low Earth Orbit), MEO (Medium Earth Orbit), and PO (Polar Orbit). The variability in success rates in these orbits indicates that mission outcomes in these orbital paths are influenced by various factors and may require further analysis and improvements.</a:t>
            </a:r>
          </a:p>
          <a:p>
            <a:pPr>
              <a:lnSpc>
                <a:spcPct val="100000"/>
              </a:lnSpc>
              <a:spcBef>
                <a:spcPts val="1400"/>
              </a:spcBef>
            </a:pP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FA0A936-8BCB-2661-4043-E57AF31E3F46}"/>
              </a:ext>
            </a:extLst>
          </p:cNvPr>
          <p:cNvPicPr>
            <a:picLocks noChangeAspect="1"/>
          </p:cNvPicPr>
          <p:nvPr/>
        </p:nvPicPr>
        <p:blipFill>
          <a:blip r:embed="rId3"/>
          <a:stretch>
            <a:fillRect/>
          </a:stretch>
        </p:blipFill>
        <p:spPr>
          <a:xfrm>
            <a:off x="1078661" y="1661023"/>
            <a:ext cx="3439005" cy="32961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28210" y="3046412"/>
            <a:ext cx="6745574" cy="3811588"/>
          </a:xfrm>
          <a:prstGeom prst="rect">
            <a:avLst/>
          </a:prstGeom>
        </p:spPr>
        <p:txBody>
          <a:bodyPr>
            <a:normAutofit fontScale="92500" lnSpcReduction="10000"/>
          </a:bodyPr>
          <a:lstStyle/>
          <a:p>
            <a:pPr algn="l"/>
            <a:r>
              <a:rPr lang="en-US" sz="1600" b="0" i="0" dirty="0">
                <a:solidFill>
                  <a:schemeClr val="bg1"/>
                </a:solidFill>
                <a:effectLst/>
                <a:latin typeface="Söhne"/>
              </a:rPr>
              <a:t>Analysis:</a:t>
            </a:r>
          </a:p>
          <a:p>
            <a:pPr algn="l">
              <a:buFont typeface="+mj-lt"/>
              <a:buAutoNum type="arabicPeriod"/>
            </a:pPr>
            <a:r>
              <a:rPr lang="en-US" sz="1600" b="1" i="0" dirty="0">
                <a:solidFill>
                  <a:schemeClr val="bg1"/>
                </a:solidFill>
                <a:effectLst/>
                <a:latin typeface="Söhne"/>
              </a:rPr>
              <a:t>LEO Orbit and Flight Number</a:t>
            </a:r>
            <a:r>
              <a:rPr lang="en-US" sz="1600" b="0" i="0" dirty="0">
                <a:solidFill>
                  <a:schemeClr val="bg1"/>
                </a:solidFill>
                <a:effectLst/>
                <a:latin typeface="Söhne"/>
              </a:rPr>
              <a:t>: In the Low Earth Orbit (LEO), there appears to be a notable relationship between mission success and the number of flights. Specifically, as the number of flights increases, the likelihood of success in LEO orbits also tends to increase. This suggests that experience and accumulated knowledge from previous LEO missions contribute to improved success rates in this orbital trajectory.</a:t>
            </a:r>
          </a:p>
          <a:p>
            <a:pPr algn="l">
              <a:buFont typeface="+mj-lt"/>
              <a:buAutoNum type="arabicPeriod"/>
            </a:pPr>
            <a:r>
              <a:rPr lang="en-US" sz="1600" b="1" i="0" dirty="0">
                <a:solidFill>
                  <a:schemeClr val="bg1"/>
                </a:solidFill>
                <a:effectLst/>
                <a:latin typeface="Söhne"/>
              </a:rPr>
              <a:t>GTO Orbit and Flight Number</a:t>
            </a:r>
            <a:r>
              <a:rPr lang="en-US" sz="1600" b="0" i="0" dirty="0">
                <a:solidFill>
                  <a:schemeClr val="bg1"/>
                </a:solidFill>
                <a:effectLst/>
                <a:latin typeface="Söhne"/>
              </a:rPr>
              <a:t>: In contrast, the Geostationary Transfer Orbit (GTO) does not display a significant relationship between flight number and mission success. This implies that factors other than the number of flights play a more dominant role in determining the success of missions in GTO orbits. Further investigation may be needed to identify these influential factors and optimize mission outcomes in GTO trajectories.</a:t>
            </a:r>
          </a:p>
          <a:p>
            <a:pPr marL="0" indent="0">
              <a:lnSpc>
                <a:spcPct val="100000"/>
              </a:lnSpc>
              <a:spcBef>
                <a:spcPts val="1400"/>
              </a:spcBef>
              <a:buNone/>
            </a:pP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B57A9A9-2A4C-8159-31D9-067405460301}"/>
              </a:ext>
            </a:extLst>
          </p:cNvPr>
          <p:cNvPicPr>
            <a:picLocks noChangeAspect="1"/>
          </p:cNvPicPr>
          <p:nvPr/>
        </p:nvPicPr>
        <p:blipFill>
          <a:blip r:embed="rId3"/>
          <a:stretch>
            <a:fillRect/>
          </a:stretch>
        </p:blipFill>
        <p:spPr>
          <a:xfrm>
            <a:off x="2079147" y="1569249"/>
            <a:ext cx="7897327" cy="15908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39459" y="3046412"/>
            <a:ext cx="7360171" cy="3811588"/>
          </a:xfrm>
          <a:prstGeom prst="rect">
            <a:avLst/>
          </a:prstGeom>
        </p:spPr>
        <p:txBody>
          <a:bodyPr>
            <a:normAutofit fontScale="92500" lnSpcReduction="10000"/>
          </a:bodyPr>
          <a:lstStyle/>
          <a:p>
            <a:pPr algn="l"/>
            <a:r>
              <a:rPr lang="en-US" sz="1600" b="0" i="0" dirty="0">
                <a:solidFill>
                  <a:schemeClr val="bg1"/>
                </a:solidFill>
                <a:effectLst/>
                <a:latin typeface="Söhne"/>
              </a:rPr>
              <a:t>Analysis:</a:t>
            </a:r>
          </a:p>
          <a:p>
            <a:pPr algn="l">
              <a:buFont typeface="+mj-lt"/>
              <a:buAutoNum type="arabicPeriod"/>
            </a:pPr>
            <a:r>
              <a:rPr lang="en-US" sz="1600" b="1" i="0" dirty="0">
                <a:solidFill>
                  <a:schemeClr val="bg1"/>
                </a:solidFill>
                <a:effectLst/>
                <a:latin typeface="Söhne"/>
              </a:rPr>
              <a:t>Impact of Heavy Payloads on GTO Orbits</a:t>
            </a:r>
            <a:r>
              <a:rPr lang="en-US" sz="1600" b="0" i="0" dirty="0">
                <a:solidFill>
                  <a:schemeClr val="bg1"/>
                </a:solidFill>
                <a:effectLst/>
                <a:latin typeface="Söhne"/>
              </a:rPr>
              <a:t>: For missions in Geostationary Transfer Orbit (GTO), heavy payloads seem to have a negative influence on mission success. This suggests that the challenges associated with launching heavy payloads to GTO orbits may result in a lower success rate. Factors such as the need for increased propulsion and precise orbital maneuvers could contribute to this negative influence.</a:t>
            </a:r>
          </a:p>
          <a:p>
            <a:pPr algn="l">
              <a:buFont typeface="+mj-lt"/>
              <a:buAutoNum type="arabicPeriod"/>
            </a:pPr>
            <a:r>
              <a:rPr lang="en-US" sz="1600" b="1" i="0" dirty="0">
                <a:solidFill>
                  <a:schemeClr val="bg1"/>
                </a:solidFill>
                <a:effectLst/>
                <a:latin typeface="Söhne"/>
              </a:rPr>
              <a:t>Positive Impact of Heavy Payloads on GTO and Polar LEO (ISS) Orbits</a:t>
            </a:r>
            <a:r>
              <a:rPr lang="en-US" sz="1600" b="0" i="0" dirty="0">
                <a:solidFill>
                  <a:schemeClr val="bg1"/>
                </a:solidFill>
                <a:effectLst/>
                <a:latin typeface="Söhne"/>
              </a:rPr>
              <a:t>: In contrast, heavy payloads appear to have a positive influence on missions in both GTO and Polar Low Earth Orbit (LEO) trajectories, such as those heading to the International Space Station (ISS). This implies that when launching heavier payloads to these orbits, the success rate tends to be higher. This could be attributed to the robustness of the launch system and payload handling capabilities, making it more suitable for missions with heavier payloads in these specific orbital paths.</a:t>
            </a:r>
          </a:p>
          <a:p>
            <a:pPr>
              <a:lnSpc>
                <a:spcPct val="100000"/>
              </a:lnSpc>
              <a:spcBef>
                <a:spcPts val="1400"/>
              </a:spcBef>
            </a:pP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2C06665-5CAD-421E-7353-E37925B39347}"/>
              </a:ext>
            </a:extLst>
          </p:cNvPr>
          <p:cNvPicPr>
            <a:picLocks noChangeAspect="1"/>
          </p:cNvPicPr>
          <p:nvPr/>
        </p:nvPicPr>
        <p:blipFill>
          <a:blip r:embed="rId3"/>
          <a:stretch>
            <a:fillRect/>
          </a:stretch>
        </p:blipFill>
        <p:spPr>
          <a:xfrm>
            <a:off x="1966119" y="1534506"/>
            <a:ext cx="7906853" cy="160042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05225" y="5080755"/>
            <a:ext cx="3932238" cy="3811588"/>
          </a:xfrm>
          <a:prstGeom prst="rect">
            <a:avLst/>
          </a:prstGeom>
        </p:spPr>
        <p:txBody>
          <a:bodyPr>
            <a:normAutofit/>
          </a:bodyPr>
          <a:lstStyle/>
          <a:p>
            <a:pPr>
              <a:lnSpc>
                <a:spcPct val="100000"/>
              </a:lnSpc>
              <a:spcBef>
                <a:spcPts val="1400"/>
              </a:spcBef>
            </a:pPr>
            <a:r>
              <a:rPr lang="en-US" sz="2000" b="0" i="0" dirty="0">
                <a:solidFill>
                  <a:schemeClr val="bg1"/>
                </a:solidFill>
                <a:effectLst/>
                <a:latin typeface="Söhne"/>
              </a:rPr>
              <a:t>Since 2013, the success rate has consistently risen until 2020.</a:t>
            </a:r>
            <a:endParaRPr lang="en-US" sz="20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ADDD8BC-FC38-33B8-531C-4687AEA467F1}"/>
              </a:ext>
            </a:extLst>
          </p:cNvPr>
          <p:cNvPicPr>
            <a:picLocks noChangeAspect="1"/>
          </p:cNvPicPr>
          <p:nvPr/>
        </p:nvPicPr>
        <p:blipFill>
          <a:blip r:embed="rId3"/>
          <a:stretch>
            <a:fillRect/>
          </a:stretch>
        </p:blipFill>
        <p:spPr>
          <a:xfrm>
            <a:off x="3227867" y="1498093"/>
            <a:ext cx="4686954" cy="31722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FAEFD2D5-DE72-4EA0-100E-E436A345403F}"/>
              </a:ext>
            </a:extLst>
          </p:cNvPr>
          <p:cNvPicPr>
            <a:picLocks noGrp="1" noChangeAspect="1"/>
          </p:cNvPicPr>
          <p:nvPr>
            <p:ph idx="4294967295"/>
          </p:nvPr>
        </p:nvPicPr>
        <p:blipFill>
          <a:blip r:embed="rId3"/>
          <a:stretch>
            <a:fillRect/>
          </a:stretch>
        </p:blipFill>
        <p:spPr>
          <a:xfrm>
            <a:off x="0" y="1449916"/>
            <a:ext cx="12263974" cy="2635356"/>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EFDD2637-4337-EE52-8671-AF8728E152B9}"/>
              </a:ext>
            </a:extLst>
          </p:cNvPr>
          <p:cNvSpPr txBox="1"/>
          <p:nvPr/>
        </p:nvSpPr>
        <p:spPr>
          <a:xfrm>
            <a:off x="2488367" y="4591275"/>
            <a:ext cx="7600013" cy="369332"/>
          </a:xfrm>
          <a:prstGeom prst="rect">
            <a:avLst/>
          </a:prstGeom>
          <a:noFill/>
        </p:spPr>
        <p:txBody>
          <a:bodyPr wrap="square" rtlCol="0">
            <a:spAutoFit/>
          </a:bodyPr>
          <a:lstStyle/>
          <a:p>
            <a:r>
              <a:rPr lang="en-US" dirty="0">
                <a:solidFill>
                  <a:schemeClr val="bg1"/>
                </a:solidFill>
              </a:rPr>
              <a:t>5 records with starting string of ‘CCA’</a:t>
            </a:r>
          </a:p>
        </p:txBody>
      </p:sp>
      <p:pic>
        <p:nvPicPr>
          <p:cNvPr id="9" name="Picture 8">
            <a:extLst>
              <a:ext uri="{FF2B5EF4-FFF2-40B4-BE49-F238E27FC236}">
                <a16:creationId xmlns:a16="http://schemas.microsoft.com/office/drawing/2014/main" id="{3EEF9D34-09ED-A156-EFBE-EE3F6DE6E9BA}"/>
              </a:ext>
            </a:extLst>
          </p:cNvPr>
          <p:cNvPicPr>
            <a:picLocks noChangeAspect="1"/>
          </p:cNvPicPr>
          <p:nvPr/>
        </p:nvPicPr>
        <p:blipFill>
          <a:blip r:embed="rId3"/>
          <a:stretch>
            <a:fillRect/>
          </a:stretch>
        </p:blipFill>
        <p:spPr>
          <a:xfrm>
            <a:off x="1727611" y="1558195"/>
            <a:ext cx="8225857" cy="26691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EB6C01D3-0B69-FE60-72AB-ADA9A94E66E0}"/>
              </a:ext>
            </a:extLst>
          </p:cNvPr>
          <p:cNvPicPr>
            <a:picLocks noGrp="1" noChangeAspect="1"/>
          </p:cNvPicPr>
          <p:nvPr>
            <p:ph idx="4294967295"/>
          </p:nvPr>
        </p:nvPicPr>
        <p:blipFill>
          <a:blip r:embed="rId3"/>
          <a:stretch>
            <a:fillRect/>
          </a:stretch>
        </p:blipFill>
        <p:spPr>
          <a:xfrm>
            <a:off x="1753390" y="1705412"/>
            <a:ext cx="9099489" cy="12418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F241DFAE-507D-AFFD-61AC-593CED6914B3}"/>
              </a:ext>
            </a:extLst>
          </p:cNvPr>
          <p:cNvSpPr txBox="1"/>
          <p:nvPr/>
        </p:nvSpPr>
        <p:spPr>
          <a:xfrm>
            <a:off x="2413416" y="4242216"/>
            <a:ext cx="6805535" cy="369332"/>
          </a:xfrm>
          <a:prstGeom prst="rect">
            <a:avLst/>
          </a:prstGeom>
          <a:noFill/>
        </p:spPr>
        <p:txBody>
          <a:bodyPr wrap="square" rtlCol="0">
            <a:spAutoFit/>
          </a:bodyPr>
          <a:lstStyle/>
          <a:p>
            <a:r>
              <a:rPr lang="en-US" dirty="0">
                <a:solidFill>
                  <a:schemeClr val="bg1"/>
                </a:solidFill>
              </a:rPr>
              <a:t>Total payload mass carried by boosters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DD60A227-70E4-CA12-1A9E-4D9F1ED6A20D}"/>
              </a:ext>
            </a:extLst>
          </p:cNvPr>
          <p:cNvPicPr>
            <a:picLocks noGrp="1" noChangeAspect="1"/>
          </p:cNvPicPr>
          <p:nvPr>
            <p:ph idx="4294967295"/>
          </p:nvPr>
        </p:nvPicPr>
        <p:blipFill>
          <a:blip r:embed="rId3"/>
          <a:stretch>
            <a:fillRect/>
          </a:stretch>
        </p:blipFill>
        <p:spPr>
          <a:xfrm>
            <a:off x="770011" y="2179242"/>
            <a:ext cx="10900191" cy="1547722"/>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ECBC04C3-B510-23C1-ABFF-8B8BEF1D9262}"/>
              </a:ext>
            </a:extLst>
          </p:cNvPr>
          <p:cNvPicPr>
            <a:picLocks noGrp="1" noChangeAspect="1"/>
          </p:cNvPicPr>
          <p:nvPr>
            <p:ph idx="4294967295"/>
          </p:nvPr>
        </p:nvPicPr>
        <p:blipFill>
          <a:blip r:embed="rId3"/>
          <a:stretch>
            <a:fillRect/>
          </a:stretch>
        </p:blipFill>
        <p:spPr>
          <a:xfrm>
            <a:off x="126941" y="1848744"/>
            <a:ext cx="11938117" cy="1580256"/>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168A245E-24F1-63A2-1D3F-4217D99A695B}"/>
              </a:ext>
            </a:extLst>
          </p:cNvPr>
          <p:cNvPicPr>
            <a:picLocks noGrp="1" noChangeAspect="1"/>
          </p:cNvPicPr>
          <p:nvPr>
            <p:ph idx="4294967295"/>
          </p:nvPr>
        </p:nvPicPr>
        <p:blipFill>
          <a:blip r:embed="rId3"/>
          <a:stretch>
            <a:fillRect/>
          </a:stretch>
        </p:blipFill>
        <p:spPr>
          <a:xfrm>
            <a:off x="1493674" y="1829076"/>
            <a:ext cx="9204652" cy="1963659"/>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9016"/>
            <a:ext cx="6596140" cy="452655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t>Data collection </a:t>
            </a:r>
          </a:p>
          <a:p>
            <a:pPr>
              <a:lnSpc>
                <a:spcPct val="100000"/>
              </a:lnSpc>
              <a:spcBef>
                <a:spcPts val="1400"/>
              </a:spcBef>
            </a:pPr>
            <a:r>
              <a:rPr lang="en-US" sz="1600" dirty="0"/>
              <a:t>Data wrangling </a:t>
            </a:r>
          </a:p>
          <a:p>
            <a:pPr>
              <a:lnSpc>
                <a:spcPct val="100000"/>
              </a:lnSpc>
              <a:spcBef>
                <a:spcPts val="1400"/>
              </a:spcBef>
            </a:pPr>
            <a:r>
              <a:rPr lang="en-US" sz="1600" dirty="0"/>
              <a:t>Exploratory Data Analysis with Data Visualization </a:t>
            </a:r>
          </a:p>
          <a:p>
            <a:pPr>
              <a:lnSpc>
                <a:spcPct val="100000"/>
              </a:lnSpc>
              <a:spcBef>
                <a:spcPts val="1400"/>
              </a:spcBef>
            </a:pPr>
            <a:r>
              <a:rPr lang="en-US" sz="1600" dirty="0"/>
              <a:t>Exploratory Data Analysis with SQL  </a:t>
            </a:r>
          </a:p>
          <a:p>
            <a:pPr>
              <a:lnSpc>
                <a:spcPct val="100000"/>
              </a:lnSpc>
              <a:spcBef>
                <a:spcPts val="1400"/>
              </a:spcBef>
            </a:pPr>
            <a:r>
              <a:rPr lang="en-US" sz="1600" dirty="0"/>
              <a:t>Building an interactive map with Folium </a:t>
            </a:r>
          </a:p>
          <a:p>
            <a:pPr>
              <a:lnSpc>
                <a:spcPct val="100000"/>
              </a:lnSpc>
              <a:spcBef>
                <a:spcPts val="1400"/>
              </a:spcBef>
            </a:pPr>
            <a:r>
              <a:rPr lang="en-US" sz="1600" dirty="0"/>
              <a:t>Building a Dashboard with </a:t>
            </a:r>
            <a:r>
              <a:rPr lang="en-US" sz="1600" dirty="0" err="1"/>
              <a:t>Plotly</a:t>
            </a:r>
            <a:r>
              <a:rPr lang="en-US" sz="1600" dirty="0"/>
              <a:t> Dash </a:t>
            </a:r>
          </a:p>
          <a:p>
            <a:pPr>
              <a:lnSpc>
                <a:spcPct val="100000"/>
              </a:lnSpc>
              <a:spcBef>
                <a:spcPts val="1400"/>
              </a:spcBef>
            </a:pPr>
            <a:r>
              <a:rPr lang="en-US" sz="1600" dirty="0"/>
              <a:t>Predictive analysis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600" dirty="0"/>
              <a:t>Exploratory Data Analysis results</a:t>
            </a:r>
          </a:p>
          <a:p>
            <a:pPr>
              <a:lnSpc>
                <a:spcPct val="100000"/>
              </a:lnSpc>
              <a:spcBef>
                <a:spcPts val="1400"/>
              </a:spcBef>
            </a:pPr>
            <a:r>
              <a:rPr lang="en-US" sz="1600" dirty="0"/>
              <a:t>Interactive analytics demo in screenshots </a:t>
            </a:r>
          </a:p>
          <a:p>
            <a:pPr>
              <a:lnSpc>
                <a:spcPct val="100000"/>
              </a:lnSpc>
              <a:spcBef>
                <a:spcPts val="1400"/>
              </a:spcBef>
            </a:pPr>
            <a:r>
              <a:rPr lang="en-US" sz="1600" dirty="0"/>
              <a:t>Predictive analysis results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B85C83A0-631B-7A62-7080-5B6C78978AC6}"/>
              </a:ext>
            </a:extLst>
          </p:cNvPr>
          <p:cNvPicPr>
            <a:picLocks noGrp="1" noChangeAspect="1"/>
          </p:cNvPicPr>
          <p:nvPr>
            <p:ph idx="4294967295"/>
          </p:nvPr>
        </p:nvPicPr>
        <p:blipFill>
          <a:blip r:embed="rId3"/>
          <a:stretch>
            <a:fillRect/>
          </a:stretch>
        </p:blipFill>
        <p:spPr>
          <a:xfrm>
            <a:off x="918142" y="1923168"/>
            <a:ext cx="10737451" cy="212417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4D7D46FF-9629-1E3A-D476-1DFF5263252F}"/>
              </a:ext>
            </a:extLst>
          </p:cNvPr>
          <p:cNvPicPr>
            <a:picLocks noGrp="1" noChangeAspect="1"/>
          </p:cNvPicPr>
          <p:nvPr>
            <p:ph idx="4294967295"/>
          </p:nvPr>
        </p:nvPicPr>
        <p:blipFill>
          <a:blip r:embed="rId3"/>
          <a:stretch>
            <a:fillRect/>
          </a:stretch>
        </p:blipFill>
        <p:spPr>
          <a:xfrm>
            <a:off x="770011" y="1727087"/>
            <a:ext cx="10716223" cy="3403825"/>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2A486CD7-13C1-CB88-5CFC-D1FE7C65D72A}"/>
              </a:ext>
            </a:extLst>
          </p:cNvPr>
          <p:cNvPicPr>
            <a:picLocks noGrp="1" noChangeAspect="1"/>
          </p:cNvPicPr>
          <p:nvPr>
            <p:ph idx="4294967295"/>
          </p:nvPr>
        </p:nvPicPr>
        <p:blipFill>
          <a:blip r:embed="rId3"/>
          <a:stretch>
            <a:fillRect/>
          </a:stretch>
        </p:blipFill>
        <p:spPr>
          <a:xfrm>
            <a:off x="1239895" y="1800476"/>
            <a:ext cx="9712210" cy="1685010"/>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37EC54C0-73B6-E2E8-E4EA-15E20E34A0D1}"/>
              </a:ext>
            </a:extLst>
          </p:cNvPr>
          <p:cNvPicPr>
            <a:picLocks noGrp="1" noChangeAspect="1"/>
          </p:cNvPicPr>
          <p:nvPr>
            <p:ph idx="4294967295"/>
          </p:nvPr>
        </p:nvPicPr>
        <p:blipFill>
          <a:blip r:embed="rId3"/>
          <a:stretch>
            <a:fillRect/>
          </a:stretch>
        </p:blipFill>
        <p:spPr>
          <a:xfrm>
            <a:off x="1267597" y="1727251"/>
            <a:ext cx="9656805" cy="2989289"/>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85F42AFF-4B2F-5173-4CAA-AB2428B23693}"/>
              </a:ext>
            </a:extLst>
          </p:cNvPr>
          <p:cNvPicPr>
            <a:picLocks noGrp="1" noChangeAspect="1"/>
          </p:cNvPicPr>
          <p:nvPr>
            <p:ph idx="4294967295"/>
          </p:nvPr>
        </p:nvPicPr>
        <p:blipFill>
          <a:blip r:embed="rId3"/>
          <a:stretch>
            <a:fillRect/>
          </a:stretch>
        </p:blipFill>
        <p:spPr>
          <a:xfrm>
            <a:off x="350359" y="1616127"/>
            <a:ext cx="5745641" cy="484198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7" name="TextBox 6">
            <a:extLst>
              <a:ext uri="{FF2B5EF4-FFF2-40B4-BE49-F238E27FC236}">
                <a16:creationId xmlns:a16="http://schemas.microsoft.com/office/drawing/2014/main" id="{41B14DAB-FC68-68E8-B213-567EBD593AC7}"/>
              </a:ext>
            </a:extLst>
          </p:cNvPr>
          <p:cNvSpPr txBox="1"/>
          <p:nvPr/>
        </p:nvSpPr>
        <p:spPr>
          <a:xfrm>
            <a:off x="6976503" y="1728795"/>
            <a:ext cx="4407108" cy="4616648"/>
          </a:xfrm>
          <a:prstGeom prst="rect">
            <a:avLst/>
          </a:prstGeom>
          <a:noFill/>
        </p:spPr>
        <p:txBody>
          <a:bodyPr wrap="square" rtlCol="0">
            <a:spAutoFit/>
          </a:bodyPr>
          <a:lstStyle/>
          <a:p>
            <a:pPr algn="l"/>
            <a:r>
              <a:rPr lang="en-US" sz="1400" b="0" i="0" dirty="0">
                <a:solidFill>
                  <a:schemeClr val="bg1"/>
                </a:solidFill>
                <a:effectLst/>
                <a:latin typeface="Söhne"/>
              </a:rPr>
              <a:t>Analysis:</a:t>
            </a:r>
          </a:p>
          <a:p>
            <a:pPr algn="l">
              <a:buFont typeface="+mj-lt"/>
              <a:buAutoNum type="arabicPeriod"/>
            </a:pPr>
            <a:r>
              <a:rPr lang="en-US" sz="1400" b="1" i="0" dirty="0">
                <a:solidFill>
                  <a:schemeClr val="bg1"/>
                </a:solidFill>
                <a:effectLst/>
                <a:latin typeface="Söhne"/>
              </a:rPr>
              <a:t>Proximity to Equator and Launch Speed</a:t>
            </a:r>
            <a:r>
              <a:rPr lang="en-US" sz="1400" b="0" i="0" dirty="0">
                <a:solidFill>
                  <a:schemeClr val="bg1"/>
                </a:solidFill>
                <a:effectLst/>
                <a:latin typeface="Söhne"/>
              </a:rPr>
              <a:t>: Most launch sites are strategically located near the Equator line, where the Earth's surface is moving at an astonishing speed of approximately 1670 km/hour due to its rotation. Objects at the Equator are already moving at this tremendous velocity. When a spacecraft is launched from the Equator, it inherits this initial velocity, thanks to the principle of inertia. This boost in speed aids the spacecraft in achieving and maintaining the necessary velocity to remain in orbit. The Equator's unique characteristics make it an ideal location for space launches.</a:t>
            </a:r>
          </a:p>
          <a:p>
            <a:pPr algn="l">
              <a:buFont typeface="+mj-lt"/>
              <a:buAutoNum type="arabicPeriod"/>
            </a:pPr>
            <a:r>
              <a:rPr lang="en-US" sz="1400" b="1" i="0" dirty="0">
                <a:solidFill>
                  <a:schemeClr val="bg1"/>
                </a:solidFill>
                <a:effectLst/>
                <a:latin typeface="Söhne"/>
              </a:rPr>
              <a:t>Coastal Location and Safety</a:t>
            </a:r>
            <a:r>
              <a:rPr lang="en-US" sz="1400" b="0" i="0" dirty="0">
                <a:solidFill>
                  <a:schemeClr val="bg1"/>
                </a:solidFill>
                <a:effectLst/>
                <a:latin typeface="Söhne"/>
              </a:rPr>
              <a:t>: Additionally, all launch sites are situated in close proximity to coastlines. This choice of location minimizes the risk associated with launching rockets over land. By directing rocket launches toward the ocean, the space program mitigates the potential danger of falling debris or explosions occurring near populated areas. This safety measure prioritizes the protection of human lives and property.</a:t>
            </a:r>
          </a:p>
          <a:p>
            <a:endParaRPr lang="en-US" sz="1400" dirty="0">
              <a:solidFill>
                <a:schemeClr val="bg1"/>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BD5A656-6C29-6478-E0C5-573DA6F7A643}"/>
              </a:ext>
            </a:extLst>
          </p:cNvPr>
          <p:cNvPicPr>
            <a:picLocks noGrp="1" noChangeAspect="1"/>
          </p:cNvPicPr>
          <p:nvPr>
            <p:ph idx="4294967295"/>
          </p:nvPr>
        </p:nvPicPr>
        <p:blipFill>
          <a:blip r:embed="rId3"/>
          <a:stretch>
            <a:fillRect/>
          </a:stretch>
        </p:blipFill>
        <p:spPr>
          <a:xfrm>
            <a:off x="1256398" y="2123646"/>
            <a:ext cx="3448531" cy="335326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sp>
        <p:nvSpPr>
          <p:cNvPr id="9" name="TextBox 8">
            <a:extLst>
              <a:ext uri="{FF2B5EF4-FFF2-40B4-BE49-F238E27FC236}">
                <a16:creationId xmlns:a16="http://schemas.microsoft.com/office/drawing/2014/main" id="{387B7E44-6146-3F33-B7DA-D10B7A21DFA6}"/>
              </a:ext>
            </a:extLst>
          </p:cNvPr>
          <p:cNvSpPr txBox="1"/>
          <p:nvPr/>
        </p:nvSpPr>
        <p:spPr>
          <a:xfrm>
            <a:off x="5787283" y="2148896"/>
            <a:ext cx="5506387" cy="3970318"/>
          </a:xfrm>
          <a:prstGeom prst="rect">
            <a:avLst/>
          </a:prstGeom>
          <a:noFill/>
        </p:spPr>
        <p:txBody>
          <a:bodyPr wrap="square" rtlCol="0">
            <a:spAutoFit/>
          </a:bodyPr>
          <a:lstStyle/>
          <a:p>
            <a:pPr algn="l"/>
            <a:r>
              <a:rPr lang="en-US" b="0" i="0" dirty="0">
                <a:solidFill>
                  <a:schemeClr val="bg1"/>
                </a:solidFill>
                <a:effectLst/>
                <a:latin typeface="Söhne"/>
              </a:rPr>
              <a:t>Analysis:</a:t>
            </a:r>
          </a:p>
          <a:p>
            <a:pPr algn="l">
              <a:buFont typeface="+mj-lt"/>
              <a:buAutoNum type="arabicPeriod"/>
            </a:pPr>
            <a:r>
              <a:rPr lang="en-US" b="1" i="0" dirty="0">
                <a:solidFill>
                  <a:schemeClr val="bg1"/>
                </a:solidFill>
                <a:effectLst/>
                <a:latin typeface="Söhne"/>
              </a:rPr>
              <a:t>Marker Color Codes for Success:</a:t>
            </a:r>
            <a:r>
              <a:rPr lang="en-US" b="0" i="0" dirty="0">
                <a:solidFill>
                  <a:schemeClr val="bg1"/>
                </a:solidFill>
                <a:effectLst/>
                <a:latin typeface="Söhne"/>
              </a:rPr>
              <a:t> The color-coded markers provide a straightforward visual cue for identifying launch sites with varying success rates. Specifically:</a:t>
            </a:r>
          </a:p>
          <a:p>
            <a:pPr marL="742950" lvl="1" indent="-285750" algn="l">
              <a:buFont typeface="+mj-lt"/>
              <a:buAutoNum type="arabicPeriod"/>
            </a:pPr>
            <a:r>
              <a:rPr lang="en-US" b="0" i="0" dirty="0">
                <a:solidFill>
                  <a:schemeClr val="bg1"/>
                </a:solidFill>
                <a:effectLst/>
                <a:latin typeface="Söhne"/>
              </a:rPr>
              <a:t>Green markers represent successful launches.</a:t>
            </a:r>
          </a:p>
          <a:p>
            <a:pPr marL="742950" lvl="1" indent="-285750" algn="l">
              <a:buFont typeface="+mj-lt"/>
              <a:buAutoNum type="arabicPeriod"/>
            </a:pPr>
            <a:r>
              <a:rPr lang="en-US" b="0" i="0" dirty="0">
                <a:solidFill>
                  <a:schemeClr val="bg1"/>
                </a:solidFill>
                <a:effectLst/>
                <a:latin typeface="Söhne"/>
              </a:rPr>
              <a:t>Red markers indicate failed launches.</a:t>
            </a:r>
          </a:p>
          <a:p>
            <a:pPr algn="l">
              <a:buFont typeface="+mj-lt"/>
              <a:buAutoNum type="arabicPeriod"/>
            </a:pPr>
            <a:r>
              <a:rPr lang="en-US" b="1" i="0" dirty="0">
                <a:solidFill>
                  <a:schemeClr val="bg1"/>
                </a:solidFill>
                <a:effectLst/>
                <a:latin typeface="Söhne"/>
              </a:rPr>
              <a:t>High Success Rate at KSC LC-39A:</a:t>
            </a:r>
            <a:r>
              <a:rPr lang="en-US" b="0" i="0" dirty="0">
                <a:solidFill>
                  <a:schemeClr val="bg1"/>
                </a:solidFill>
                <a:effectLst/>
                <a:latin typeface="Söhne"/>
              </a:rPr>
              <a:t> Notably, the launch site KSC LC-39A stands out with a significantly high success rate, as indicated by a predominance of green markers. This suggests that KSC LC-39A has a remarkable track record of successful launches, making it a noteworthy and reliable site for space missions.</a:t>
            </a:r>
          </a:p>
          <a:p>
            <a:endParaRPr lang="en-US" dirty="0">
              <a:solidFill>
                <a:schemeClr val="bg1"/>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7BE05F24-C56C-EA98-FDA1-BE06DCB2CA8B}"/>
              </a:ext>
            </a:extLst>
          </p:cNvPr>
          <p:cNvPicPr>
            <a:picLocks noGrp="1" noChangeAspect="1"/>
          </p:cNvPicPr>
          <p:nvPr>
            <p:ph idx="4294967295"/>
          </p:nvPr>
        </p:nvPicPr>
        <p:blipFill>
          <a:blip r:embed="rId3"/>
          <a:stretch>
            <a:fillRect/>
          </a:stretch>
        </p:blipFill>
        <p:spPr>
          <a:xfrm>
            <a:off x="598398" y="2097905"/>
            <a:ext cx="5497602" cy="361105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proximities</a:t>
            </a:r>
          </a:p>
        </p:txBody>
      </p:sp>
      <p:sp>
        <p:nvSpPr>
          <p:cNvPr id="6" name="TextBox 5">
            <a:extLst>
              <a:ext uri="{FF2B5EF4-FFF2-40B4-BE49-F238E27FC236}">
                <a16:creationId xmlns:a16="http://schemas.microsoft.com/office/drawing/2014/main" id="{7D6D01A9-EFF7-E78E-3758-D83D950E8F76}"/>
              </a:ext>
            </a:extLst>
          </p:cNvPr>
          <p:cNvSpPr txBox="1"/>
          <p:nvPr/>
        </p:nvSpPr>
        <p:spPr>
          <a:xfrm>
            <a:off x="6867371" y="1501247"/>
            <a:ext cx="4418240" cy="4832092"/>
          </a:xfrm>
          <a:prstGeom prst="rect">
            <a:avLst/>
          </a:prstGeom>
          <a:noFill/>
        </p:spPr>
        <p:txBody>
          <a:bodyPr wrap="square" rtlCol="0">
            <a:spAutoFit/>
          </a:bodyPr>
          <a:lstStyle/>
          <a:p>
            <a:pPr algn="l"/>
            <a:r>
              <a:rPr lang="en-US" sz="1400" b="0" i="0" dirty="0">
                <a:solidFill>
                  <a:schemeClr val="bg1"/>
                </a:solidFill>
                <a:effectLst/>
                <a:latin typeface="Söhne"/>
              </a:rPr>
              <a:t>Analysis:</a:t>
            </a:r>
          </a:p>
          <a:p>
            <a:pPr algn="l"/>
            <a:r>
              <a:rPr lang="en-US" sz="1400" b="0" i="0" dirty="0">
                <a:solidFill>
                  <a:schemeClr val="bg1"/>
                </a:solidFill>
                <a:effectLst/>
                <a:latin typeface="Söhne"/>
              </a:rPr>
              <a:t>The visual analysis of launch site KSC LC-39A reveals its proximity to various critical elements:</a:t>
            </a:r>
          </a:p>
          <a:p>
            <a:pPr algn="l">
              <a:buFont typeface="+mj-lt"/>
              <a:buAutoNum type="arabicPeriod"/>
            </a:pPr>
            <a:r>
              <a:rPr lang="en-US" sz="1400" b="1" i="0" dirty="0">
                <a:solidFill>
                  <a:schemeClr val="bg1"/>
                </a:solidFill>
                <a:effectLst/>
                <a:latin typeface="Söhne"/>
              </a:rPr>
              <a:t>Railway, Highway, and Coastline Proximity:</a:t>
            </a:r>
            <a:r>
              <a:rPr lang="en-US" sz="1400" b="0" i="0" dirty="0">
                <a:solidFill>
                  <a:schemeClr val="bg1"/>
                </a:solidFill>
                <a:effectLst/>
                <a:latin typeface="Söhne"/>
              </a:rPr>
              <a:t> KSC LC-39A is relatively close to a railway (15.23 km), a highway (20.28 km), and the coastline (14.99 km). This proximity suggests convenient transportation links and accessibility for mission logistics.</a:t>
            </a:r>
          </a:p>
          <a:p>
            <a:pPr algn="l">
              <a:buFont typeface="+mj-lt"/>
              <a:buAutoNum type="arabicPeriod"/>
            </a:pPr>
            <a:r>
              <a:rPr lang="en-US" sz="1400" b="1" i="0" dirty="0">
                <a:solidFill>
                  <a:schemeClr val="bg1"/>
                </a:solidFill>
                <a:effectLst/>
                <a:latin typeface="Söhne"/>
              </a:rPr>
              <a:t>Closest City, Titusville:</a:t>
            </a:r>
            <a:r>
              <a:rPr lang="en-US" sz="1400" b="0" i="0" dirty="0">
                <a:solidFill>
                  <a:schemeClr val="bg1"/>
                </a:solidFill>
                <a:effectLst/>
                <a:latin typeface="Söhne"/>
              </a:rPr>
              <a:t> The launch site is also in close proximity to its nearest city, Titusville, at a distance of 16.32 km. This location facilitates logistical support and access to resources for space missions.</a:t>
            </a:r>
          </a:p>
          <a:p>
            <a:pPr algn="l">
              <a:buFont typeface="+mj-lt"/>
              <a:buAutoNum type="arabicPeriod"/>
            </a:pPr>
            <a:r>
              <a:rPr lang="en-US" sz="1400" b="1" i="0" dirty="0">
                <a:solidFill>
                  <a:schemeClr val="bg1"/>
                </a:solidFill>
                <a:effectLst/>
                <a:latin typeface="Söhne"/>
              </a:rPr>
              <a:t>Safety Considerations:</a:t>
            </a:r>
            <a:r>
              <a:rPr lang="en-US" sz="1400" b="0" i="0" dirty="0">
                <a:solidFill>
                  <a:schemeClr val="bg1"/>
                </a:solidFill>
                <a:effectLst/>
                <a:latin typeface="Söhne"/>
              </a:rPr>
              <a:t> It's essential to consider the safety aspect when launching rockets, especially if they experience failures. Failed rockets, moving at high speeds, can cover distances of 15-20 km in mere seconds. Therefore, launching near populated areas could pose a potential danger. The choice of launch site in proximity to transportation infrastructure and away from densely populated areas helps mitigate risks and ensures the safety of nearby communities.</a:t>
            </a:r>
          </a:p>
          <a:p>
            <a:endParaRPr lang="en-US" sz="1400" dirty="0">
              <a:solidFill>
                <a:schemeClr val="bg1"/>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3FFC211A-5BDF-7401-E166-C7BCC10CED62}"/>
              </a:ext>
            </a:extLst>
          </p:cNvPr>
          <p:cNvPicPr>
            <a:picLocks noGrp="1" noChangeAspect="1"/>
          </p:cNvPicPr>
          <p:nvPr>
            <p:ph idx="4294967295"/>
          </p:nvPr>
        </p:nvPicPr>
        <p:blipFill>
          <a:blip r:embed="rId3"/>
          <a:stretch>
            <a:fillRect/>
          </a:stretch>
        </p:blipFill>
        <p:spPr>
          <a:xfrm>
            <a:off x="941486" y="1711669"/>
            <a:ext cx="10105924" cy="3026836"/>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39056"/>
            <a:ext cx="7345854" cy="461697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b="1" i="0" dirty="0">
                <a:solidFill>
                  <a:schemeClr val="bg1"/>
                </a:solidFill>
                <a:effectLst/>
                <a:latin typeface="Söhne"/>
              </a:rPr>
              <a:t>Project Background and Context:</a:t>
            </a:r>
            <a:r>
              <a:rPr lang="en-US" sz="1600" b="0" i="0" dirty="0">
                <a:solidFill>
                  <a:schemeClr val="bg1"/>
                </a:solidFill>
                <a:effectLst/>
                <a:latin typeface="Söhne"/>
              </a:rPr>
              <a:t> SpaceX, a leading player in the commercial space industry, has revolutionized space travel by significantly reducing costs. They advertise Falcon 9 rocket launches at $62 million, in contrast to other providers charging over $165 million per launch. Much of this cost reduction is attributed to SpaceX's ability to reuse the first stage of their rockets. Therefore, accurately predicting whether the first stage will successfully land is crucial for estimating launch costs. Leveraging publicly available data and machine learning models, our objective is to forecast whether SpaceX will reuse the first stage.</a:t>
            </a:r>
          </a:p>
          <a:p>
            <a:pPr algn="l"/>
            <a:r>
              <a:rPr lang="en-US" sz="1600" b="1" i="0" dirty="0">
                <a:solidFill>
                  <a:schemeClr val="bg1"/>
                </a:solidFill>
                <a:effectLst/>
                <a:latin typeface="Söhne"/>
              </a:rPr>
              <a:t>Key Research Questions:</a:t>
            </a:r>
            <a:endParaRPr lang="en-US" sz="1600" b="0" i="0" dirty="0">
              <a:solidFill>
                <a:schemeClr val="bg1"/>
              </a:solidFill>
              <a:effectLst/>
              <a:latin typeface="Söhne"/>
            </a:endParaRPr>
          </a:p>
          <a:p>
            <a:pPr algn="l">
              <a:buFont typeface="+mj-lt"/>
              <a:buAutoNum type="arabicPeriod"/>
            </a:pPr>
            <a:r>
              <a:rPr lang="en-US" sz="1600" b="1" i="0" dirty="0">
                <a:solidFill>
                  <a:schemeClr val="bg1"/>
                </a:solidFill>
                <a:effectLst/>
                <a:latin typeface="Söhne"/>
              </a:rPr>
              <a:t>Impact of Variables:</a:t>
            </a:r>
            <a:r>
              <a:rPr lang="en-US" sz="1600" b="0" i="0" dirty="0">
                <a:solidFill>
                  <a:schemeClr val="bg1"/>
                </a:solidFill>
                <a:effectLst/>
                <a:latin typeface="Söhne"/>
              </a:rPr>
              <a:t> We aim to investigate how variables such as payload mass, launch site, number of flights, and orbits influence the success of the first stage landing.</a:t>
            </a:r>
          </a:p>
          <a:p>
            <a:pPr algn="l">
              <a:buFont typeface="+mj-lt"/>
              <a:buAutoNum type="arabicPeriod"/>
            </a:pPr>
            <a:r>
              <a:rPr lang="en-US" sz="1600" b="1" i="0" dirty="0">
                <a:solidFill>
                  <a:schemeClr val="bg1"/>
                </a:solidFill>
                <a:effectLst/>
                <a:latin typeface="Söhne"/>
              </a:rPr>
              <a:t>Temporal Trends:</a:t>
            </a:r>
            <a:r>
              <a:rPr lang="en-US" sz="1600" b="0" i="0" dirty="0">
                <a:solidFill>
                  <a:schemeClr val="bg1"/>
                </a:solidFill>
                <a:effectLst/>
                <a:latin typeface="Söhne"/>
              </a:rPr>
              <a:t> We seek to understand if the rate of successful landings has shown an upward trend over the years, reflecting improvements in SpaceX's technology and operations.</a:t>
            </a:r>
          </a:p>
          <a:p>
            <a:pPr algn="l">
              <a:buFont typeface="+mj-lt"/>
              <a:buAutoNum type="arabicPeriod"/>
            </a:pPr>
            <a:r>
              <a:rPr lang="en-US" sz="1600" b="1" i="0" dirty="0">
                <a:solidFill>
                  <a:schemeClr val="bg1"/>
                </a:solidFill>
                <a:effectLst/>
                <a:latin typeface="Söhne"/>
              </a:rPr>
              <a:t>Algorithm Selection:</a:t>
            </a:r>
            <a:r>
              <a:rPr lang="en-US" sz="1600" b="0" i="0" dirty="0">
                <a:solidFill>
                  <a:schemeClr val="bg1"/>
                </a:solidFill>
                <a:effectLst/>
                <a:latin typeface="Söhne"/>
              </a:rPr>
              <a:t> Our research will identify the most effective algorithm for binary classification in this specific case, ensuring accurate predictions regarding first stage reusability.</a:t>
            </a:r>
          </a:p>
          <a:p>
            <a:pPr algn="l"/>
            <a:r>
              <a:rPr lang="en-US" sz="1600" b="0" i="0" dirty="0">
                <a:solidFill>
                  <a:schemeClr val="bg1"/>
                </a:solidFill>
                <a:effectLst/>
                <a:latin typeface="Söhne"/>
              </a:rPr>
              <a:t>By addressing these research questions, we aim to provide valuable insights into SpaceX's first stage reuse and contribute to the understanding of factors that impact successful landings.</a:t>
            </a:r>
          </a:p>
          <a:p>
            <a:pPr>
              <a:spcBef>
                <a:spcPts val="1400"/>
              </a:spcBef>
            </a:pPr>
            <a:endParaRPr lang="en-US" sz="2200" dirty="0">
              <a:solidFill>
                <a:schemeClr val="bg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3BCEB13D-80C3-1AC1-D14B-F443F527E82B}"/>
              </a:ext>
            </a:extLst>
          </p:cNvPr>
          <p:cNvPicPr>
            <a:picLocks noGrp="1" noChangeAspect="1"/>
          </p:cNvPicPr>
          <p:nvPr>
            <p:ph idx="4294967295"/>
          </p:nvPr>
        </p:nvPicPr>
        <p:blipFill>
          <a:blip r:embed="rId3"/>
          <a:stretch>
            <a:fillRect/>
          </a:stretch>
        </p:blipFill>
        <p:spPr>
          <a:xfrm>
            <a:off x="1254490" y="2021334"/>
            <a:ext cx="9546641" cy="281533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675AA728-1357-A77F-74CE-25FB745B585E}"/>
              </a:ext>
            </a:extLst>
          </p:cNvPr>
          <p:cNvPicPr>
            <a:picLocks noGrp="1" noChangeAspect="1"/>
          </p:cNvPicPr>
          <p:nvPr>
            <p:ph idx="4294967295"/>
          </p:nvPr>
        </p:nvPicPr>
        <p:blipFill>
          <a:blip r:embed="rId3"/>
          <a:stretch>
            <a:fillRect/>
          </a:stretch>
        </p:blipFill>
        <p:spPr>
          <a:xfrm>
            <a:off x="2744185" y="1650749"/>
            <a:ext cx="6567252" cy="466860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748" y="1919716"/>
            <a:ext cx="5326063" cy="3811588"/>
          </a:xfrm>
          <a:prstGeom prst="rect">
            <a:avLst/>
          </a:prstGeom>
        </p:spPr>
        <p:txBody>
          <a:bodyPr vert="horz" lIns="91440" tIns="45720" rIns="91440" bIns="45720" rtlCol="0" anchor="t">
            <a:normAutofit fontScale="77500" lnSpcReduction="20000"/>
          </a:bodyPr>
          <a:lstStyle/>
          <a:p>
            <a:pPr algn="l"/>
            <a:r>
              <a:rPr lang="en-US" sz="1600" b="0" i="0" dirty="0">
                <a:solidFill>
                  <a:schemeClr val="bg1"/>
                </a:solidFill>
                <a:effectLst/>
                <a:latin typeface="Söhne"/>
              </a:rPr>
              <a:t>Analysis:</a:t>
            </a:r>
          </a:p>
          <a:p>
            <a:pPr algn="l">
              <a:buFont typeface="+mj-lt"/>
              <a:buAutoNum type="arabicPeriod"/>
            </a:pPr>
            <a:r>
              <a:rPr lang="en-US" sz="1600" b="1" i="0" dirty="0">
                <a:solidFill>
                  <a:schemeClr val="bg1"/>
                </a:solidFill>
                <a:effectLst/>
                <a:latin typeface="Söhne"/>
              </a:rPr>
              <a:t>Initial Test Set Scores</a:t>
            </a:r>
            <a:r>
              <a:rPr lang="en-US" sz="1600" b="0" i="0" dirty="0">
                <a:solidFill>
                  <a:schemeClr val="bg1"/>
                </a:solidFill>
                <a:effectLst/>
                <a:latin typeface="Söhne"/>
              </a:rPr>
              <a:t>: Upon reviewing the scores from the test set, it's evident that we cannot definitively determine which method performs best. The test set, with its limited size of 18 samples, may not provide sufficient statistical power to draw conclusive results.</a:t>
            </a:r>
          </a:p>
          <a:p>
            <a:pPr algn="l">
              <a:buFont typeface="+mj-lt"/>
              <a:buAutoNum type="arabicPeriod"/>
            </a:pPr>
            <a:r>
              <a:rPr lang="en-US" sz="1600" b="1" i="0" dirty="0">
                <a:solidFill>
                  <a:schemeClr val="bg1"/>
                </a:solidFill>
                <a:effectLst/>
                <a:latin typeface="Söhne"/>
              </a:rPr>
              <a:t>Consideration of Full Dataset</a:t>
            </a:r>
            <a:r>
              <a:rPr lang="en-US" sz="1600" b="0" i="0" dirty="0">
                <a:solidFill>
                  <a:schemeClr val="bg1"/>
                </a:solidFill>
                <a:effectLst/>
                <a:latin typeface="Söhne"/>
              </a:rPr>
              <a:t>: To address this limitation, we extended our evaluation to encompass the entire dataset. This comprehensive analysis involving the entire dataset reveals more reliable insights.</a:t>
            </a:r>
          </a:p>
          <a:p>
            <a:pPr algn="l">
              <a:buFont typeface="+mj-lt"/>
              <a:buAutoNum type="arabicPeriod"/>
            </a:pPr>
            <a:r>
              <a:rPr lang="en-US" sz="1600" b="1" i="0" dirty="0">
                <a:solidFill>
                  <a:schemeClr val="bg1"/>
                </a:solidFill>
                <a:effectLst/>
                <a:latin typeface="Söhne"/>
              </a:rPr>
              <a:t>Decision Tree Model Superiority</a:t>
            </a:r>
            <a:r>
              <a:rPr lang="en-US" sz="1600" b="0" i="0" dirty="0">
                <a:solidFill>
                  <a:schemeClr val="bg1"/>
                </a:solidFill>
                <a:effectLst/>
                <a:latin typeface="Söhne"/>
              </a:rPr>
              <a:t>: Notably, when evaluating all methods based on the complete dataset, the Decision Tree Model emerges as the standout performer. This model not only achieves higher scores but also boasts the highest accuracy among all methods tested.</a:t>
            </a:r>
          </a:p>
          <a:p>
            <a:pPr algn="l"/>
            <a:r>
              <a:rPr lang="en-US" sz="1600" b="0" i="0" dirty="0">
                <a:solidFill>
                  <a:schemeClr val="bg1"/>
                </a:solidFill>
                <a:effectLst/>
                <a:latin typeface="Söhne"/>
              </a:rPr>
              <a:t>The decision tree model's superior performance on the full dataset underscores its effectiveness and suggests its suitability for the task at hand. It outperforms other methods in terms of accuracy and overall predictive capability.</a:t>
            </a:r>
          </a:p>
          <a:p>
            <a:pPr marL="0" indent="0">
              <a:lnSpc>
                <a:spcPct val="100000"/>
              </a:lnSpc>
              <a:spcBef>
                <a:spcPts val="1400"/>
              </a:spcBef>
              <a:buNone/>
            </a:pPr>
            <a:endParaRPr lang="en-US" sz="2200"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922D3FD-F2AB-10C7-15B9-1E50F8EBD1D9}"/>
              </a:ext>
            </a:extLst>
          </p:cNvPr>
          <p:cNvPicPr>
            <a:picLocks noChangeAspect="1"/>
          </p:cNvPicPr>
          <p:nvPr/>
        </p:nvPicPr>
        <p:blipFill>
          <a:blip r:embed="rId3"/>
          <a:stretch>
            <a:fillRect/>
          </a:stretch>
        </p:blipFill>
        <p:spPr>
          <a:xfrm>
            <a:off x="7153457" y="2470462"/>
            <a:ext cx="2981741" cy="895475"/>
          </a:xfrm>
          <a:prstGeom prst="rect">
            <a:avLst/>
          </a:prstGeom>
        </p:spPr>
      </p:pic>
      <p:pic>
        <p:nvPicPr>
          <p:cNvPr id="7" name="Picture 6">
            <a:extLst>
              <a:ext uri="{FF2B5EF4-FFF2-40B4-BE49-F238E27FC236}">
                <a16:creationId xmlns:a16="http://schemas.microsoft.com/office/drawing/2014/main" id="{0CCD0FC2-14A2-D45B-7184-EFF711BA36C0}"/>
              </a:ext>
            </a:extLst>
          </p:cNvPr>
          <p:cNvPicPr>
            <a:picLocks noChangeAspect="1"/>
          </p:cNvPicPr>
          <p:nvPr/>
        </p:nvPicPr>
        <p:blipFill>
          <a:blip r:embed="rId4"/>
          <a:stretch>
            <a:fillRect/>
          </a:stretch>
        </p:blipFill>
        <p:spPr>
          <a:xfrm>
            <a:off x="7167208" y="4748700"/>
            <a:ext cx="2972215" cy="838317"/>
          </a:xfrm>
          <a:prstGeom prst="rect">
            <a:avLst/>
          </a:prstGeom>
        </p:spPr>
      </p:pic>
      <p:sp>
        <p:nvSpPr>
          <p:cNvPr id="8" name="TextBox 7">
            <a:extLst>
              <a:ext uri="{FF2B5EF4-FFF2-40B4-BE49-F238E27FC236}">
                <a16:creationId xmlns:a16="http://schemas.microsoft.com/office/drawing/2014/main" id="{0FAEB80C-EAB8-E917-0EBE-F1C2DD4CAC02}"/>
              </a:ext>
            </a:extLst>
          </p:cNvPr>
          <p:cNvSpPr txBox="1"/>
          <p:nvPr/>
        </p:nvSpPr>
        <p:spPr>
          <a:xfrm>
            <a:off x="7091054" y="1905559"/>
            <a:ext cx="3541475" cy="369332"/>
          </a:xfrm>
          <a:prstGeom prst="rect">
            <a:avLst/>
          </a:prstGeom>
          <a:noFill/>
        </p:spPr>
        <p:txBody>
          <a:bodyPr wrap="square" rtlCol="0">
            <a:spAutoFit/>
          </a:bodyPr>
          <a:lstStyle/>
          <a:p>
            <a:r>
              <a:rPr lang="en-US" dirty="0">
                <a:solidFill>
                  <a:schemeClr val="bg1"/>
                </a:solidFill>
              </a:rPr>
              <a:t>Scores and accuracy of test set</a:t>
            </a:r>
          </a:p>
        </p:txBody>
      </p:sp>
      <p:sp>
        <p:nvSpPr>
          <p:cNvPr id="10" name="TextBox 9">
            <a:extLst>
              <a:ext uri="{FF2B5EF4-FFF2-40B4-BE49-F238E27FC236}">
                <a16:creationId xmlns:a16="http://schemas.microsoft.com/office/drawing/2014/main" id="{88564F73-6713-A635-1B87-88F022401C1B}"/>
              </a:ext>
            </a:extLst>
          </p:cNvPr>
          <p:cNvSpPr txBox="1"/>
          <p:nvPr/>
        </p:nvSpPr>
        <p:spPr>
          <a:xfrm>
            <a:off x="7014902" y="4372916"/>
            <a:ext cx="3693781" cy="369332"/>
          </a:xfrm>
          <a:prstGeom prst="rect">
            <a:avLst/>
          </a:prstGeom>
          <a:noFill/>
        </p:spPr>
        <p:txBody>
          <a:bodyPr wrap="square" rtlCol="0">
            <a:spAutoFit/>
          </a:bodyPr>
          <a:lstStyle/>
          <a:p>
            <a:r>
              <a:rPr lang="en-US" dirty="0">
                <a:solidFill>
                  <a:schemeClr val="bg1"/>
                </a:solidFill>
              </a:rPr>
              <a:t>Scores and accuracy of entire 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89939" y="1432526"/>
            <a:ext cx="6595672" cy="3335650"/>
          </a:xfrm>
          <a:prstGeom prst="rect">
            <a:avLst/>
          </a:prstGeom>
        </p:spPr>
        <p:txBody>
          <a:bodyPr>
            <a:noAutofit/>
          </a:bodyPr>
          <a:lstStyle/>
          <a:p>
            <a:pPr marL="0" indent="0">
              <a:lnSpc>
                <a:spcPct val="100000"/>
              </a:lnSpc>
              <a:spcBef>
                <a:spcPts val="1400"/>
              </a:spcBef>
              <a:buNone/>
            </a:pPr>
            <a:r>
              <a:rPr lang="en-US" sz="1400" dirty="0">
                <a:solidFill>
                  <a:schemeClr val="bg1"/>
                </a:solidFill>
                <a:latin typeface="Abadi" panose="020B0604020104020204" pitchFamily="34" charset="0"/>
              </a:rPr>
              <a:t>Analysis:</a:t>
            </a:r>
          </a:p>
          <a:p>
            <a:pPr marL="0" indent="0">
              <a:lnSpc>
                <a:spcPct val="100000"/>
              </a:lnSpc>
              <a:spcBef>
                <a:spcPts val="1400"/>
              </a:spcBef>
              <a:buNone/>
            </a:pPr>
            <a:endParaRPr lang="en-US" sz="1400" dirty="0">
              <a:solidFill>
                <a:schemeClr val="bg1"/>
              </a:solidFill>
              <a:latin typeface="Abadi" panose="020B0604020104020204" pitchFamily="34" charset="0"/>
            </a:endParaRPr>
          </a:p>
          <a:p>
            <a:pPr marL="0" indent="0">
              <a:lnSpc>
                <a:spcPct val="100000"/>
              </a:lnSpc>
              <a:spcBef>
                <a:spcPts val="1400"/>
              </a:spcBef>
              <a:buNone/>
            </a:pPr>
            <a:r>
              <a:rPr lang="en-US" sz="1400" dirty="0">
                <a:solidFill>
                  <a:schemeClr val="bg1"/>
                </a:solidFill>
                <a:latin typeface="Abadi" panose="020B0604020104020204" pitchFamily="34" charset="0"/>
              </a:rPr>
              <a:t>Upon examining the confusion matrix, it becomes apparent that the logistic regression model is effective at distinguishing between various classes or categories. However, one notable challenge stands out.</a:t>
            </a:r>
          </a:p>
          <a:p>
            <a:pPr marL="0" indent="0">
              <a:lnSpc>
                <a:spcPct val="100000"/>
              </a:lnSpc>
              <a:spcBef>
                <a:spcPts val="1400"/>
              </a:spcBef>
              <a:buNone/>
            </a:pPr>
            <a:endParaRPr lang="en-US" sz="1400" dirty="0">
              <a:solidFill>
                <a:schemeClr val="bg1"/>
              </a:solidFill>
              <a:latin typeface="Abadi" panose="020B0604020104020204" pitchFamily="34" charset="0"/>
            </a:endParaRPr>
          </a:p>
          <a:p>
            <a:pPr marL="0" indent="0">
              <a:lnSpc>
                <a:spcPct val="100000"/>
              </a:lnSpc>
              <a:spcBef>
                <a:spcPts val="1400"/>
              </a:spcBef>
              <a:buNone/>
            </a:pPr>
            <a:r>
              <a:rPr lang="en-US" sz="1400" dirty="0">
                <a:solidFill>
                  <a:schemeClr val="bg1"/>
                </a:solidFill>
                <a:latin typeface="Abadi" panose="020B0604020104020204" pitchFamily="34" charset="0"/>
              </a:rPr>
              <a:t>The primary issue highlighted by the confusion matrix is the occurrence of false positives. In the context of classification models, a false positive occurs when the model incorrectly predicts a positive outcome when the actual outcome is negative. This suggests that the model tends to generate more positive predictions than are actually true.</a:t>
            </a:r>
          </a:p>
          <a:p>
            <a:pPr marL="0" indent="0">
              <a:lnSpc>
                <a:spcPct val="100000"/>
              </a:lnSpc>
              <a:spcBef>
                <a:spcPts val="1400"/>
              </a:spcBef>
              <a:buNone/>
            </a:pPr>
            <a:endParaRPr lang="en-US" sz="1400" dirty="0">
              <a:solidFill>
                <a:schemeClr val="bg1"/>
              </a:solidFill>
              <a:latin typeface="Abadi" panose="020B0604020104020204" pitchFamily="34" charset="0"/>
            </a:endParaRPr>
          </a:p>
          <a:p>
            <a:pPr marL="0" indent="0">
              <a:lnSpc>
                <a:spcPct val="100000"/>
              </a:lnSpc>
              <a:spcBef>
                <a:spcPts val="1400"/>
              </a:spcBef>
              <a:buNone/>
            </a:pPr>
            <a:r>
              <a:rPr lang="en-US" sz="1400" dirty="0">
                <a:solidFill>
                  <a:schemeClr val="bg1"/>
                </a:solidFill>
                <a:latin typeface="Abadi" panose="020B0604020104020204" pitchFamily="34" charset="0"/>
              </a:rPr>
              <a:t>Addressing this issue of false positives is crucial, as it can lead to inaccurate results or decisions, particularly in applications where precision and reliability are paramount. Further optimization or fine-tuning of the model may be required to reduce the rate of false positives and improve its overall performance.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FAEC30E-CFC9-53D1-E700-C0E74B529B09}"/>
              </a:ext>
            </a:extLst>
          </p:cNvPr>
          <p:cNvPicPr>
            <a:picLocks noChangeAspect="1"/>
          </p:cNvPicPr>
          <p:nvPr/>
        </p:nvPicPr>
        <p:blipFill>
          <a:blip r:embed="rId3"/>
          <a:stretch>
            <a:fillRect/>
          </a:stretch>
        </p:blipFill>
        <p:spPr>
          <a:xfrm>
            <a:off x="488863" y="1957182"/>
            <a:ext cx="3839111" cy="29436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59108" y="1714499"/>
            <a:ext cx="9473784" cy="4351337"/>
          </a:xfrm>
          <a:prstGeom prst="rect">
            <a:avLst/>
          </a:prstGeom>
        </p:spPr>
        <p:txBody>
          <a:bodyPr>
            <a:noAutofit/>
          </a:bodyPr>
          <a:lstStyle/>
          <a:p>
            <a:pPr algn="l">
              <a:buFont typeface="+mj-lt"/>
              <a:buAutoNum type="arabicPeriod"/>
            </a:pPr>
            <a:r>
              <a:rPr lang="en-US" sz="1600" b="1" i="0" dirty="0">
                <a:solidFill>
                  <a:schemeClr val="bg1"/>
                </a:solidFill>
                <a:effectLst/>
                <a:latin typeface="Söhne"/>
              </a:rPr>
              <a:t>Decision Tree Model Superiority</a:t>
            </a:r>
            <a:r>
              <a:rPr lang="en-US" sz="1600" b="0" i="0" dirty="0">
                <a:solidFill>
                  <a:schemeClr val="bg1"/>
                </a:solidFill>
                <a:effectLst/>
                <a:latin typeface="Söhne"/>
              </a:rPr>
              <a:t>: The Decision Tree Model stands out as the most effective algorithm for this dataset, demonstrating its suitability for the task.</a:t>
            </a:r>
          </a:p>
          <a:p>
            <a:pPr algn="l">
              <a:buFont typeface="+mj-lt"/>
              <a:buAutoNum type="arabicPeriod"/>
            </a:pPr>
            <a:r>
              <a:rPr lang="en-US" sz="1600" b="1" i="0" dirty="0">
                <a:solidFill>
                  <a:schemeClr val="bg1"/>
                </a:solidFill>
                <a:effectLst/>
                <a:latin typeface="Söhne"/>
              </a:rPr>
              <a:t>Payload Mass Impact</a:t>
            </a:r>
            <a:r>
              <a:rPr lang="en-US" sz="1600" b="0" i="0" dirty="0">
                <a:solidFill>
                  <a:schemeClr val="bg1"/>
                </a:solidFill>
                <a:effectLst/>
                <a:latin typeface="Söhne"/>
              </a:rPr>
              <a:t>: Launches with lower payload masses tend to exhibit better success rates compared to launches with larger payload masses.</a:t>
            </a:r>
          </a:p>
          <a:p>
            <a:pPr algn="l">
              <a:buFont typeface="+mj-lt"/>
              <a:buAutoNum type="arabicPeriod"/>
            </a:pPr>
            <a:r>
              <a:rPr lang="en-US" sz="1600" b="1" i="0" dirty="0">
                <a:solidFill>
                  <a:schemeClr val="bg1"/>
                </a:solidFill>
                <a:effectLst/>
                <a:latin typeface="Söhne"/>
              </a:rPr>
              <a:t>Proximity to Equator and Coast</a:t>
            </a:r>
            <a:r>
              <a:rPr lang="en-US" sz="1600" b="0" i="0" dirty="0">
                <a:solidFill>
                  <a:schemeClr val="bg1"/>
                </a:solidFill>
                <a:effectLst/>
                <a:latin typeface="Söhne"/>
              </a:rPr>
              <a:t>: The majority of launch sites are located near the Equator line, taking advantage of the Earth's rotational speed. Additionally, all launch sites are strategically positioned in very close proximity to coastlines to minimize the risk of debris falling near populated areas.</a:t>
            </a:r>
          </a:p>
          <a:p>
            <a:pPr algn="l">
              <a:buFont typeface="+mj-lt"/>
              <a:buAutoNum type="arabicPeriod"/>
            </a:pPr>
            <a:r>
              <a:rPr lang="en-US" sz="1600" b="1" i="0" dirty="0">
                <a:solidFill>
                  <a:schemeClr val="bg1"/>
                </a:solidFill>
                <a:effectLst/>
                <a:latin typeface="Söhne"/>
              </a:rPr>
              <a:t>Temporal Success Increase</a:t>
            </a:r>
            <a:r>
              <a:rPr lang="en-US" sz="1600" b="0" i="0" dirty="0">
                <a:solidFill>
                  <a:schemeClr val="bg1"/>
                </a:solidFill>
                <a:effectLst/>
                <a:latin typeface="Söhne"/>
              </a:rPr>
              <a:t>: Over the years, there is a consistent and positive trend in the success rate of launches, reflecting continuous improvements in mission outcomes.</a:t>
            </a:r>
          </a:p>
          <a:p>
            <a:pPr algn="l">
              <a:buFont typeface="+mj-lt"/>
              <a:buAutoNum type="arabicPeriod"/>
            </a:pPr>
            <a:r>
              <a:rPr lang="en-US" sz="1600" b="1" i="0" dirty="0">
                <a:solidFill>
                  <a:schemeClr val="bg1"/>
                </a:solidFill>
                <a:effectLst/>
                <a:latin typeface="Söhne"/>
              </a:rPr>
              <a:t>KSC LC-39A's High Success Rate</a:t>
            </a:r>
            <a:r>
              <a:rPr lang="en-US" sz="1600" b="0" i="0" dirty="0">
                <a:solidFill>
                  <a:schemeClr val="bg1"/>
                </a:solidFill>
                <a:effectLst/>
                <a:latin typeface="Söhne"/>
              </a:rPr>
              <a:t>: Among all launch sites, KSC LC-39A boasts the highest success rate, making it a reliable choice for space missions.</a:t>
            </a:r>
          </a:p>
          <a:p>
            <a:pPr algn="l">
              <a:buFont typeface="+mj-lt"/>
              <a:buAutoNum type="arabicPeriod"/>
            </a:pPr>
            <a:r>
              <a:rPr lang="en-US" sz="1600" b="1" i="0" dirty="0">
                <a:solidFill>
                  <a:schemeClr val="bg1"/>
                </a:solidFill>
                <a:effectLst/>
                <a:latin typeface="Söhne"/>
              </a:rPr>
              <a:t>Perfect Success Orbits</a:t>
            </a:r>
            <a:r>
              <a:rPr lang="en-US" sz="1600" b="0" i="0" dirty="0">
                <a:solidFill>
                  <a:schemeClr val="bg1"/>
                </a:solidFill>
                <a:effectLst/>
                <a:latin typeface="Söhne"/>
              </a:rPr>
              <a:t>: Orbits ES-L1, GEO, HEO, and SSO maintain a perfect 100% success rate, indicating their reliability for mission success.</a:t>
            </a:r>
          </a:p>
          <a:p>
            <a:pPr>
              <a:lnSpc>
                <a:spcPct val="100000"/>
              </a:lnSpc>
              <a:spcBef>
                <a:spcPts val="1400"/>
              </a:spcBef>
            </a:pPr>
            <a:endParaRPr lang="en-US" sz="1600"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7F0C2B-D769-7727-9519-EDD2104F8766}"/>
              </a:ext>
            </a:extLst>
          </p:cNvPr>
          <p:cNvSpPr txBox="1"/>
          <p:nvPr/>
        </p:nvSpPr>
        <p:spPr>
          <a:xfrm>
            <a:off x="7292714" y="6534834"/>
            <a:ext cx="6100996" cy="646331"/>
          </a:xfrm>
          <a:prstGeom prst="rect">
            <a:avLst/>
          </a:prstGeom>
          <a:noFill/>
        </p:spPr>
        <p:txBody>
          <a:bodyPr wrap="square">
            <a:spAutoFit/>
          </a:bodyPr>
          <a:lstStyle/>
          <a:p>
            <a:pPr algn="l"/>
            <a:r>
              <a:rPr lang="en-US" sz="1800" dirty="0">
                <a:solidFill>
                  <a:schemeClr val="accent3">
                    <a:lumMod val="25000"/>
                  </a:schemeClr>
                </a:solidFill>
                <a:latin typeface="Abadi" panose="020B0604020104020204" pitchFamily="34" charset="0"/>
              </a:rPr>
              <a:t>Thanks to @evgenyzorin for some of the visuals</a:t>
            </a:r>
          </a:p>
          <a:p>
            <a:pPr algn="l"/>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lvl="1">
              <a:lnSpc>
                <a:spcPct val="120000"/>
              </a:lnSpc>
              <a:spcBef>
                <a:spcPts val="1400"/>
              </a:spcBef>
            </a:pPr>
            <a:r>
              <a:rPr lang="en-US" sz="7600" dirty="0">
                <a:solidFill>
                  <a:schemeClr val="bg2">
                    <a:lumMod val="50000"/>
                  </a:schemeClr>
                </a:solidFill>
                <a:latin typeface="Abadi"/>
              </a:rPr>
              <a:t>Using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accent3">
                    <a:lumMod val="25000"/>
                  </a:schemeClr>
                </a:solidFill>
                <a:latin typeface="Abadi"/>
              </a:rPr>
              <a:t>Filtering the data</a:t>
            </a:r>
          </a:p>
          <a:p>
            <a:pPr lvl="1">
              <a:lnSpc>
                <a:spcPct val="120000"/>
              </a:lnSpc>
              <a:spcBef>
                <a:spcPts val="1400"/>
              </a:spcBef>
            </a:pPr>
            <a:r>
              <a:rPr lang="en-US" sz="7200" dirty="0">
                <a:solidFill>
                  <a:schemeClr val="accent3">
                    <a:lumMod val="25000"/>
                  </a:schemeClr>
                </a:solidFill>
                <a:latin typeface="Abadi"/>
              </a:rPr>
              <a:t>Dealing with missing values</a:t>
            </a:r>
          </a:p>
          <a:p>
            <a:pPr lvl="1">
              <a:lnSpc>
                <a:spcPct val="120000"/>
              </a:lnSpc>
              <a:spcBef>
                <a:spcPts val="1400"/>
              </a:spcBef>
            </a:pPr>
            <a:r>
              <a:rPr lang="en-US" sz="7200" dirty="0">
                <a:solidFill>
                  <a:schemeClr val="accent3">
                    <a:lumMod val="25000"/>
                  </a:schemeClr>
                </a:solidFill>
                <a:latin typeface="Abadi"/>
              </a:rPr>
              <a:t>Using One Hot Encoding to prepare the data to a binary classification</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810" y="1805156"/>
            <a:ext cx="10515600" cy="4260680"/>
          </a:xfrm>
          <a:prstGeom prst="rect">
            <a:avLst/>
          </a:prstGeom>
        </p:spPr>
        <p:txBody>
          <a:bodyPr>
            <a:normAutofit/>
          </a:bodyPr>
          <a:lstStyle/>
          <a:p>
            <a:pPr marL="0" indent="0">
              <a:buNone/>
            </a:pPr>
            <a:r>
              <a:rPr lang="en-US" sz="2000" b="0" i="0" dirty="0">
                <a:solidFill>
                  <a:schemeClr val="bg1"/>
                </a:solidFill>
                <a:effectLst/>
                <a:latin typeface="Söhne"/>
              </a:rPr>
              <a:t>The data collection process involved a dual approach. We utilized SpaceX's REST API for certain data columns, including </a:t>
            </a:r>
            <a:r>
              <a:rPr lang="en-US" sz="2000" b="0" i="0" dirty="0" err="1">
                <a:solidFill>
                  <a:schemeClr val="bg1"/>
                </a:solidFill>
                <a:effectLst/>
                <a:latin typeface="Söhne"/>
              </a:rPr>
              <a:t>FlightNumber</a:t>
            </a:r>
            <a:r>
              <a:rPr lang="en-US" sz="2000" b="0" i="0" dirty="0">
                <a:solidFill>
                  <a:schemeClr val="bg1"/>
                </a:solidFill>
                <a:effectLst/>
                <a:latin typeface="Söhne"/>
              </a:rPr>
              <a:t>, Date, </a:t>
            </a:r>
            <a:r>
              <a:rPr lang="en-US" sz="2000" b="0" i="0" dirty="0" err="1">
                <a:solidFill>
                  <a:schemeClr val="bg1"/>
                </a:solidFill>
                <a:effectLst/>
                <a:latin typeface="Söhne"/>
              </a:rPr>
              <a:t>BoosterVersion</a:t>
            </a:r>
            <a:r>
              <a:rPr lang="en-US" sz="2000" b="0" i="0" dirty="0">
                <a:solidFill>
                  <a:schemeClr val="bg1"/>
                </a:solidFill>
                <a:effectLst/>
                <a:latin typeface="Söhne"/>
              </a:rPr>
              <a:t>, </a:t>
            </a:r>
            <a:r>
              <a:rPr lang="en-US" sz="2000" b="0" i="0" dirty="0" err="1">
                <a:solidFill>
                  <a:schemeClr val="bg1"/>
                </a:solidFill>
                <a:effectLst/>
                <a:latin typeface="Söhne"/>
              </a:rPr>
              <a:t>PayloadMass</a:t>
            </a:r>
            <a:r>
              <a:rPr lang="en-US" sz="2000" b="0" i="0" dirty="0">
                <a:solidFill>
                  <a:schemeClr val="bg1"/>
                </a:solidFill>
                <a:effectLst/>
                <a:latin typeface="Söhne"/>
              </a:rPr>
              <a:t>, Orbit, </a:t>
            </a:r>
            <a:r>
              <a:rPr lang="en-US" sz="2000" b="0" i="0" dirty="0" err="1">
                <a:solidFill>
                  <a:schemeClr val="bg1"/>
                </a:solidFill>
                <a:effectLst/>
                <a:latin typeface="Söhne"/>
              </a:rPr>
              <a:t>LaunchSite</a:t>
            </a:r>
            <a:r>
              <a:rPr lang="en-US" sz="2000" b="0" i="0" dirty="0">
                <a:solidFill>
                  <a:schemeClr val="bg1"/>
                </a:solidFill>
                <a:effectLst/>
                <a:latin typeface="Söhne"/>
              </a:rPr>
              <a:t>, Outcome, Flights, </a:t>
            </a:r>
            <a:r>
              <a:rPr lang="en-US" sz="2000" b="0" i="0" dirty="0" err="1">
                <a:solidFill>
                  <a:schemeClr val="bg1"/>
                </a:solidFill>
                <a:effectLst/>
                <a:latin typeface="Söhne"/>
              </a:rPr>
              <a:t>GridFins</a:t>
            </a:r>
            <a:r>
              <a:rPr lang="en-US" sz="2000" b="0" i="0" dirty="0">
                <a:solidFill>
                  <a:schemeClr val="bg1"/>
                </a:solidFill>
                <a:effectLst/>
                <a:latin typeface="Söhne"/>
              </a:rPr>
              <a:t>, Reused, Legs, </a:t>
            </a:r>
            <a:r>
              <a:rPr lang="en-US" sz="2000" b="0" i="0" dirty="0" err="1">
                <a:solidFill>
                  <a:schemeClr val="bg1"/>
                </a:solidFill>
                <a:effectLst/>
                <a:latin typeface="Söhne"/>
              </a:rPr>
              <a:t>LandingPad</a:t>
            </a:r>
            <a:r>
              <a:rPr lang="en-US" sz="2000" b="0" i="0" dirty="0">
                <a:solidFill>
                  <a:schemeClr val="bg1"/>
                </a:solidFill>
                <a:effectLst/>
                <a:latin typeface="Söhne"/>
              </a:rPr>
              <a:t>, Block, </a:t>
            </a:r>
            <a:r>
              <a:rPr lang="en-US" sz="2000" b="0" i="0" dirty="0" err="1">
                <a:solidFill>
                  <a:schemeClr val="bg1"/>
                </a:solidFill>
                <a:effectLst/>
                <a:latin typeface="Söhne"/>
              </a:rPr>
              <a:t>ReusedCount</a:t>
            </a:r>
            <a:r>
              <a:rPr lang="en-US" sz="2000" b="0" i="0" dirty="0">
                <a:solidFill>
                  <a:schemeClr val="bg1"/>
                </a:solidFill>
                <a:effectLst/>
                <a:latin typeface="Söhne"/>
              </a:rPr>
              <a:t>, Serial, Longitude, and Latitude. Additionally, we performed web scraping on SpaceX's Wikipedia entry to extract data columns such as Flight No., Launch site, Payload, </a:t>
            </a:r>
            <a:r>
              <a:rPr lang="en-US" sz="2000" b="0" i="0" dirty="0" err="1">
                <a:solidFill>
                  <a:schemeClr val="bg1"/>
                </a:solidFill>
                <a:effectLst/>
                <a:latin typeface="Söhne"/>
              </a:rPr>
              <a:t>PayloadMass</a:t>
            </a:r>
            <a:r>
              <a:rPr lang="en-US" sz="2000" b="0" i="0" dirty="0">
                <a:solidFill>
                  <a:schemeClr val="bg1"/>
                </a:solidFill>
                <a:effectLst/>
                <a:latin typeface="Söhne"/>
              </a:rPr>
              <a:t>, Orbit, Customer, Launch outcome, Version Booster, Booster landing, Date, and Time. This combined methodology enabled us to gather comprehensive information on launches, facilitating a more in-depth analysis.</a:t>
            </a:r>
            <a:endParaRPr lang="en-US" sz="2800" dirty="0">
              <a:solidFill>
                <a:schemeClr val="bg1"/>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10" name="Content Placeholder 9">
            <a:extLst>
              <a:ext uri="{FF2B5EF4-FFF2-40B4-BE49-F238E27FC236}">
                <a16:creationId xmlns:a16="http://schemas.microsoft.com/office/drawing/2014/main" id="{51B54871-164E-48B4-4F52-D9912008BB85}"/>
              </a:ext>
            </a:extLst>
          </p:cNvPr>
          <p:cNvPicPr>
            <a:picLocks noGrp="1" noChangeAspect="1"/>
          </p:cNvPicPr>
          <p:nvPr>
            <p:ph idx="4294967295"/>
          </p:nvPr>
        </p:nvPicPr>
        <p:blipFill>
          <a:blip r:embed="rId3"/>
          <a:stretch>
            <a:fillRect/>
          </a:stretch>
        </p:blipFill>
        <p:spPr>
          <a:xfrm>
            <a:off x="5337174" y="1797938"/>
            <a:ext cx="5710235" cy="3798021"/>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4912" y="2188564"/>
            <a:ext cx="4751882" cy="3632250"/>
          </a:xfrm>
          <a:prstGeom prst="rect">
            <a:avLst/>
          </a:prstGeom>
        </p:spPr>
        <p:txBody>
          <a:bodyPr vert="horz" lIns="91440" tIns="45720" rIns="91440" bIns="45720" rtlCol="0" anchor="t">
            <a:normAutofit/>
          </a:bodyPr>
          <a:lstStyle/>
          <a:p>
            <a:r>
              <a:rPr lang="en-US" dirty="0">
                <a:solidFill>
                  <a:schemeClr val="bg1"/>
                </a:solidFill>
              </a:rPr>
              <a:t>https://github.com/ZichenLiu123/DataCapstone.git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9607" y="175577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https://github.com/ZichenLiu123/DataCapstone.git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3C3989B2-4A7E-B90F-BFF7-1B9910BC2B71}"/>
              </a:ext>
            </a:extLst>
          </p:cNvPr>
          <p:cNvPicPr>
            <a:picLocks noChangeAspect="1"/>
          </p:cNvPicPr>
          <p:nvPr/>
        </p:nvPicPr>
        <p:blipFill>
          <a:blip r:embed="rId3"/>
          <a:stretch>
            <a:fillRect/>
          </a:stretch>
        </p:blipFill>
        <p:spPr>
          <a:xfrm>
            <a:off x="5002144" y="1889125"/>
            <a:ext cx="6885374" cy="399414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2006/metadata/properties"/>
    <ds:schemaRef ds:uri="http://schemas.microsoft.com/office/2006/documentManagement/types"/>
    <ds:schemaRef ds:uri="http://purl.org/dc/elements/1.1/"/>
    <ds:schemaRef ds:uri="f80a141d-92ca-4d3d-9308-f7e7b1d44ce8"/>
    <ds:schemaRef ds:uri="http://schemas.microsoft.com/office/infopath/2007/PartnerControls"/>
    <ds:schemaRef ds:uri="http://schemas.openxmlformats.org/package/2006/metadata/core-properties"/>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TotalTime>
  <Words>3370</Words>
  <Application>Microsoft Office PowerPoint</Application>
  <PresentationFormat>Widescreen</PresentationFormat>
  <Paragraphs>241</Paragraphs>
  <Slides>46</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IBM Plex Mono Text</vt:lpstr>
      <vt:lpstr>Söhne</vt:lpstr>
      <vt:lpstr>Abadi</vt:lpstr>
      <vt:lpstr>Arial</vt:lpstr>
      <vt:lpstr>Calibri</vt:lpstr>
      <vt:lpstr>Calibri Light</vt:lpstr>
      <vt:lpstr>IBM Plex Mono SemiBold</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Zach Liu</cp:lastModifiedBy>
  <cp:revision>200</cp:revision>
  <dcterms:created xsi:type="dcterms:W3CDTF">2021-04-29T18:58:34Z</dcterms:created>
  <dcterms:modified xsi:type="dcterms:W3CDTF">2023-09-02T19:35:24Z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